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305" r:id="rId4"/>
    <p:sldId id="259" r:id="rId5"/>
    <p:sldId id="261" r:id="rId6"/>
    <p:sldId id="260" r:id="rId7"/>
    <p:sldId id="266" r:id="rId8"/>
    <p:sldId id="262" r:id="rId9"/>
    <p:sldId id="264" r:id="rId10"/>
    <p:sldId id="267" r:id="rId11"/>
    <p:sldId id="26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8" r:id="rId31"/>
    <p:sldId id="289" r:id="rId32"/>
    <p:sldId id="290" r:id="rId33"/>
    <p:sldId id="291" r:id="rId34"/>
    <p:sldId id="292" r:id="rId35"/>
    <p:sldId id="293" r:id="rId36"/>
    <p:sldId id="294" r:id="rId37"/>
    <p:sldId id="303" r:id="rId38"/>
    <p:sldId id="296" r:id="rId39"/>
    <p:sldId id="297" r:id="rId40"/>
    <p:sldId id="298" r:id="rId41"/>
    <p:sldId id="300" r:id="rId42"/>
    <p:sldId id="301" r:id="rId43"/>
    <p:sldId id="302" r:id="rId44"/>
    <p:sldId id="304" r:id="rId45"/>
    <p:sldId id="26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7" autoAdjust="0"/>
    <p:restoredTop sz="94660"/>
  </p:normalViewPr>
  <p:slideViewPr>
    <p:cSldViewPr snapToGrid="0">
      <p:cViewPr varScale="1">
        <p:scale>
          <a:sx n="83" d="100"/>
          <a:sy n="83" d="100"/>
        </p:scale>
        <p:origin x="54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B69F-DE75-07C1-D39C-901F00B310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2ADDF9-3638-9BBD-F630-956625BFB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87B9DD-F06D-031F-3CFF-0B40E5447881}"/>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8EFA65CB-311F-A187-4980-99B7F0FE29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CC883A-9988-6E6D-E0F8-A10B074ADA13}"/>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37535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C900-3516-1111-B4C8-28E619A7DA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618CCC-EE44-8A31-68C5-DDAB7909FF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C9B9A-E5A7-B7E5-AAD7-DD1244883EF1}"/>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46C4D538-C68C-775F-F0A3-422C81FA3B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F97AD2-1388-49F2-99D2-A67A777A4327}"/>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40142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B975DE-01B1-62A8-6D43-AEBD8EA148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4FD550-0AFE-FFCA-40CF-2E8164978D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CCA444-34C7-C186-727A-43F9F74DB908}"/>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7A1816A7-2B7C-6E22-DB7D-98B4863B7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BBF08A-CFCB-80CD-5F30-D4592CF4BCB6}"/>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250536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894E-484A-D884-90A5-CA2671D1EF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4E7DBA-E92B-34DC-AAC4-27D0585E0B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8E4E03-7455-1772-F737-2864BCCFA3A3}"/>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0592C226-3968-A6F0-B935-B996645B73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2DB8F1-590E-CA89-D414-1FDE682D4A6B}"/>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416747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8982-6E92-AD43-BBE9-B1B5BA8732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5FD0E1-EAE6-0EBA-7B01-908E56CD1F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68BC04-D965-3B48-EE8B-586A4F2EDA26}"/>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6EA150A2-17D5-B0CF-36F6-6D36C66DD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AE8162-A60F-453B-44E4-F3AFC289910D}"/>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3103906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5FBC-C59D-C789-2184-E9A29AABBD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2C5026-C768-13A3-9E35-D0D1792E37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89DDFB-3791-1AE3-DBAD-55D57FC51E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BE9DDD-3F3E-BBDA-4407-C08B7601F344}"/>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6" name="Footer Placeholder 5">
            <a:extLst>
              <a:ext uri="{FF2B5EF4-FFF2-40B4-BE49-F238E27FC236}">
                <a16:creationId xmlns:a16="http://schemas.microsoft.com/office/drawing/2014/main" id="{239A6B86-29CE-A9C2-4D2D-4C848FA3F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5BECC9-08DD-4DB7-C62A-A035F692EFE4}"/>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84169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E5B3-43EF-14D4-35FA-DEED9748D4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633514-8F0C-8946-682A-1CFB23CA7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40E18-6762-FB5F-165D-573CF758B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168F07-AA15-E68A-1E85-4AB1B72F2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AF1C3-4EE8-D394-7C52-454C2271CD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88E889-D399-8D8D-BD80-63B0A2812536}"/>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8" name="Footer Placeholder 7">
            <a:extLst>
              <a:ext uri="{FF2B5EF4-FFF2-40B4-BE49-F238E27FC236}">
                <a16:creationId xmlns:a16="http://schemas.microsoft.com/office/drawing/2014/main" id="{394A006A-98C8-C11E-8E26-18546CB4AAC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4CF48D-5262-F97A-14AB-2CAE969FB508}"/>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226777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5FC1-83FA-B868-C8B2-2535861AE3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541C19-4539-B01A-663F-BF0AED6AFB6C}"/>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4" name="Footer Placeholder 3">
            <a:extLst>
              <a:ext uri="{FF2B5EF4-FFF2-40B4-BE49-F238E27FC236}">
                <a16:creationId xmlns:a16="http://schemas.microsoft.com/office/drawing/2014/main" id="{2AAC7D43-D5F4-9A2F-1FEC-4B4910AA3E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81A0E7-CD23-D713-2BB4-00EF0457B5E5}"/>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360813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A13B4-624D-BF97-4691-F04C2A6F3C87}"/>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3" name="Footer Placeholder 2">
            <a:extLst>
              <a:ext uri="{FF2B5EF4-FFF2-40B4-BE49-F238E27FC236}">
                <a16:creationId xmlns:a16="http://schemas.microsoft.com/office/drawing/2014/main" id="{2EC884E5-BE1F-24EB-E42C-C704AFB02C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A4B781-E1E3-2E3D-E6DD-8E607979BDCA}"/>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309940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E3CF-5379-3C3D-6298-D58797201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F592E7-676A-3094-FC88-1494C4048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067ED2-CA6D-DF2E-8149-57677B886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19F23-DA4D-AFC4-31D5-FB01D4AA1F40}"/>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6" name="Footer Placeholder 5">
            <a:extLst>
              <a:ext uri="{FF2B5EF4-FFF2-40B4-BE49-F238E27FC236}">
                <a16:creationId xmlns:a16="http://schemas.microsoft.com/office/drawing/2014/main" id="{0526A82D-EC23-7CB9-26BE-80A136A9D5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0656F9-04CF-A1B8-DB60-A33F5729A8CE}"/>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3810765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02A6-56FA-246F-0150-0460E38D9D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558304-A49B-DE91-8897-DD21236DA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26B9A36-E444-D6BD-A384-9BFBA42F1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7D2CA-7A1F-D999-D0D1-91EDFAE8FD8E}"/>
              </a:ext>
            </a:extLst>
          </p:cNvPr>
          <p:cNvSpPr>
            <a:spLocks noGrp="1"/>
          </p:cNvSpPr>
          <p:nvPr>
            <p:ph type="dt" sz="half" idx="10"/>
          </p:nvPr>
        </p:nvSpPr>
        <p:spPr/>
        <p:txBody>
          <a:bodyPr/>
          <a:lstStyle/>
          <a:p>
            <a:fld id="{42A1A612-DB7D-4508-93DE-D2DC8493CB1E}" type="datetimeFigureOut">
              <a:rPr lang="en-IN" smtClean="0"/>
              <a:t>28-04-2024</a:t>
            </a:fld>
            <a:endParaRPr lang="en-IN"/>
          </a:p>
        </p:txBody>
      </p:sp>
      <p:sp>
        <p:nvSpPr>
          <p:cNvPr id="6" name="Footer Placeholder 5">
            <a:extLst>
              <a:ext uri="{FF2B5EF4-FFF2-40B4-BE49-F238E27FC236}">
                <a16:creationId xmlns:a16="http://schemas.microsoft.com/office/drawing/2014/main" id="{97EAE034-2121-2092-793D-3EB4217D68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615E4D-BE3C-4B70-5948-A4E6B5B294AD}"/>
              </a:ext>
            </a:extLst>
          </p:cNvPr>
          <p:cNvSpPr>
            <a:spLocks noGrp="1"/>
          </p:cNvSpPr>
          <p:nvPr>
            <p:ph type="sldNum" sz="quarter" idx="12"/>
          </p:nvPr>
        </p:nvSpPr>
        <p:spPr/>
        <p:txBody>
          <a:bodyPr/>
          <a:lstStyle/>
          <a:p>
            <a:fld id="{41E620B6-7967-49A2-AEA3-0E823F962A88}" type="slidenum">
              <a:rPr lang="en-IN" smtClean="0"/>
              <a:t>‹#›</a:t>
            </a:fld>
            <a:endParaRPr lang="en-IN"/>
          </a:p>
        </p:txBody>
      </p:sp>
    </p:spTree>
    <p:extLst>
      <p:ext uri="{BB962C8B-B14F-4D97-AF65-F5344CB8AC3E}">
        <p14:creationId xmlns:p14="http://schemas.microsoft.com/office/powerpoint/2010/main" val="95467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55678C-98F1-95E7-0D56-17AA89BFBB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B953FE-474B-590C-A1D5-2BCA3A929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F54A6E-F956-2973-4594-BDDFBE410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A1A612-DB7D-4508-93DE-D2DC8493CB1E}" type="datetimeFigureOut">
              <a:rPr lang="en-IN" smtClean="0"/>
              <a:t>28-04-2024</a:t>
            </a:fld>
            <a:endParaRPr lang="en-IN"/>
          </a:p>
        </p:txBody>
      </p:sp>
      <p:sp>
        <p:nvSpPr>
          <p:cNvPr id="5" name="Footer Placeholder 4">
            <a:extLst>
              <a:ext uri="{FF2B5EF4-FFF2-40B4-BE49-F238E27FC236}">
                <a16:creationId xmlns:a16="http://schemas.microsoft.com/office/drawing/2014/main" id="{37875B23-C8B0-FF03-7CB4-244B3CE88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BBFDD8-6415-78DC-FE34-064B20F48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620B6-7967-49A2-AEA3-0E823F962A88}" type="slidenum">
              <a:rPr lang="en-IN" smtClean="0"/>
              <a:t>‹#›</a:t>
            </a:fld>
            <a:endParaRPr lang="en-IN"/>
          </a:p>
        </p:txBody>
      </p:sp>
    </p:spTree>
    <p:extLst>
      <p:ext uri="{BB962C8B-B14F-4D97-AF65-F5344CB8AC3E}">
        <p14:creationId xmlns:p14="http://schemas.microsoft.com/office/powerpoint/2010/main" val="644781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4568DC-37EB-54C3-67C0-0383BF125136}"/>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53645" y="-222836"/>
            <a:ext cx="12245645" cy="7978804"/>
          </a:xfrm>
          <a:prstGeom prst="rect">
            <a:avLst/>
          </a:prstGeom>
        </p:spPr>
      </p:pic>
      <p:sp>
        <p:nvSpPr>
          <p:cNvPr id="4" name="Rectangle: Rounded Corners 3">
            <a:extLst>
              <a:ext uri="{FF2B5EF4-FFF2-40B4-BE49-F238E27FC236}">
                <a16:creationId xmlns:a16="http://schemas.microsoft.com/office/drawing/2014/main" id="{12CBF47A-8731-1E3E-2960-2E07D71CCB45}"/>
              </a:ext>
            </a:extLst>
          </p:cNvPr>
          <p:cNvSpPr/>
          <p:nvPr/>
        </p:nvSpPr>
        <p:spPr>
          <a:xfrm>
            <a:off x="6454588" y="345782"/>
            <a:ext cx="5486402" cy="159827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solidFill>
                  <a:schemeClr val="tx1"/>
                </a:solidFill>
                <a:latin typeface="Stencil" panose="040409050D0802020404" pitchFamily="82" charset="0"/>
              </a:rPr>
              <a:t>CAR RESALE-VALUE PREDICTION</a:t>
            </a:r>
            <a:endParaRPr lang="en-IN" sz="4000" dirty="0">
              <a:solidFill>
                <a:schemeClr val="tx1"/>
              </a:solidFill>
            </a:endParaRPr>
          </a:p>
        </p:txBody>
      </p:sp>
      <p:sp>
        <p:nvSpPr>
          <p:cNvPr id="3" name="Subtitle 2">
            <a:extLst>
              <a:ext uri="{FF2B5EF4-FFF2-40B4-BE49-F238E27FC236}">
                <a16:creationId xmlns:a16="http://schemas.microsoft.com/office/drawing/2014/main" id="{D9978A53-7938-C238-9A1A-2EC27102BCFF}"/>
              </a:ext>
            </a:extLst>
          </p:cNvPr>
          <p:cNvSpPr>
            <a:spLocks noGrp="1"/>
          </p:cNvSpPr>
          <p:nvPr>
            <p:ph type="subTitle" idx="1"/>
          </p:nvPr>
        </p:nvSpPr>
        <p:spPr>
          <a:xfrm>
            <a:off x="5313607" y="5025854"/>
            <a:ext cx="4123334" cy="1655762"/>
          </a:xfrm>
        </p:spPr>
        <p:txBody>
          <a:bodyPr>
            <a:noAutofit/>
          </a:bodyPr>
          <a:lstStyle/>
          <a:p>
            <a:pPr algn="l">
              <a:spcBef>
                <a:spcPts val="600"/>
              </a:spcBef>
            </a:pPr>
            <a:r>
              <a:rPr lang="en-IN" sz="2000" b="1" dirty="0">
                <a:solidFill>
                  <a:schemeClr val="bg1"/>
                </a:solidFill>
                <a:latin typeface="Constantia" panose="02030602050306030303" pitchFamily="18" charset="0"/>
              </a:rPr>
              <a:t>Presented by:</a:t>
            </a:r>
          </a:p>
          <a:p>
            <a:pPr algn="l">
              <a:spcBef>
                <a:spcPts val="600"/>
              </a:spcBef>
            </a:pPr>
            <a:r>
              <a:rPr lang="en-IN" sz="2000" b="1" dirty="0">
                <a:solidFill>
                  <a:schemeClr val="bg1"/>
                </a:solidFill>
                <a:latin typeface="Constantia" panose="02030602050306030303" pitchFamily="18" charset="0"/>
              </a:rPr>
              <a:t>Keerthana Goka</a:t>
            </a:r>
          </a:p>
          <a:p>
            <a:pPr algn="l">
              <a:spcBef>
                <a:spcPts val="600"/>
              </a:spcBef>
            </a:pPr>
            <a:r>
              <a:rPr lang="en-IN" sz="2000" b="1" dirty="0">
                <a:solidFill>
                  <a:schemeClr val="bg1"/>
                </a:solidFill>
                <a:latin typeface="Constantia" panose="02030602050306030303" pitchFamily="18" charset="0"/>
              </a:rPr>
              <a:t>Ashok </a:t>
            </a:r>
            <a:r>
              <a:rPr lang="en-IN" sz="2000" b="1" dirty="0" err="1">
                <a:solidFill>
                  <a:schemeClr val="bg1"/>
                </a:solidFill>
                <a:latin typeface="Constantia" panose="02030602050306030303" pitchFamily="18" charset="0"/>
              </a:rPr>
              <a:t>Jangam</a:t>
            </a:r>
            <a:endParaRPr lang="en-IN" sz="2000" b="1" dirty="0">
              <a:solidFill>
                <a:schemeClr val="bg1"/>
              </a:solidFill>
              <a:latin typeface="Constantia" panose="02030602050306030303" pitchFamily="18" charset="0"/>
            </a:endParaRPr>
          </a:p>
          <a:p>
            <a:pPr algn="l">
              <a:spcBef>
                <a:spcPts val="600"/>
              </a:spcBef>
            </a:pPr>
            <a:r>
              <a:rPr lang="en-IN" sz="2000" b="1" dirty="0">
                <a:solidFill>
                  <a:schemeClr val="bg1"/>
                </a:solidFill>
                <a:latin typeface="Constantia" panose="02030602050306030303" pitchFamily="18" charset="0"/>
              </a:rPr>
              <a:t>Vinay </a:t>
            </a:r>
            <a:r>
              <a:rPr lang="en-IN" sz="2000" b="1" dirty="0" err="1">
                <a:solidFill>
                  <a:schemeClr val="bg1"/>
                </a:solidFill>
                <a:latin typeface="Constantia" panose="02030602050306030303" pitchFamily="18" charset="0"/>
              </a:rPr>
              <a:t>Konduru</a:t>
            </a:r>
            <a:endParaRPr lang="en-IN" sz="2000" b="1" dirty="0">
              <a:solidFill>
                <a:schemeClr val="bg1"/>
              </a:solidFill>
              <a:latin typeface="Constantia" panose="02030602050306030303" pitchFamily="18" charset="0"/>
            </a:endParaRPr>
          </a:p>
          <a:p>
            <a:pPr algn="l">
              <a:spcBef>
                <a:spcPts val="600"/>
              </a:spcBef>
            </a:pPr>
            <a:r>
              <a:rPr lang="en-IN" sz="2000" b="1" dirty="0" err="1">
                <a:solidFill>
                  <a:schemeClr val="bg1"/>
                </a:solidFill>
                <a:latin typeface="Constantia" panose="02030602050306030303" pitchFamily="18" charset="0"/>
              </a:rPr>
              <a:t>Peiyu</a:t>
            </a:r>
            <a:r>
              <a:rPr lang="en-IN" sz="2000" b="1" dirty="0">
                <a:solidFill>
                  <a:schemeClr val="bg1"/>
                </a:solidFill>
                <a:latin typeface="Constantia" panose="02030602050306030303" pitchFamily="18" charset="0"/>
              </a:rPr>
              <a:t> Sun</a:t>
            </a:r>
          </a:p>
        </p:txBody>
      </p:sp>
      <p:sp>
        <p:nvSpPr>
          <p:cNvPr id="6" name="&quot;Not Allowed&quot; Symbol 5">
            <a:extLst>
              <a:ext uri="{FF2B5EF4-FFF2-40B4-BE49-F238E27FC236}">
                <a16:creationId xmlns:a16="http://schemas.microsoft.com/office/drawing/2014/main" id="{8D4D19DC-AA03-0819-5C26-CC2D1D23C7C5}"/>
              </a:ext>
            </a:extLst>
          </p:cNvPr>
          <p:cNvSpPr/>
          <p:nvPr/>
        </p:nvSpPr>
        <p:spPr>
          <a:xfrm>
            <a:off x="6600584" y="484093"/>
            <a:ext cx="215153" cy="222837"/>
          </a:xfrm>
          <a:prstGeom prst="noSmoking">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7" name="&quot;Not Allowed&quot; Symbol 6">
            <a:extLst>
              <a:ext uri="{FF2B5EF4-FFF2-40B4-BE49-F238E27FC236}">
                <a16:creationId xmlns:a16="http://schemas.microsoft.com/office/drawing/2014/main" id="{88115969-001C-EBFC-CDF1-3BFD6EE5ACCA}"/>
              </a:ext>
            </a:extLst>
          </p:cNvPr>
          <p:cNvSpPr/>
          <p:nvPr/>
        </p:nvSpPr>
        <p:spPr>
          <a:xfrm>
            <a:off x="6600584" y="1573945"/>
            <a:ext cx="215153" cy="222837"/>
          </a:xfrm>
          <a:prstGeom prst="noSmoking">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8" name="&quot;Not Allowed&quot; Symbol 7">
            <a:extLst>
              <a:ext uri="{FF2B5EF4-FFF2-40B4-BE49-F238E27FC236}">
                <a16:creationId xmlns:a16="http://schemas.microsoft.com/office/drawing/2014/main" id="{5A58FAC2-5C5F-65D6-DD8E-5844F9801597}"/>
              </a:ext>
            </a:extLst>
          </p:cNvPr>
          <p:cNvSpPr/>
          <p:nvPr/>
        </p:nvSpPr>
        <p:spPr>
          <a:xfrm>
            <a:off x="11570873" y="1573944"/>
            <a:ext cx="215153" cy="222837"/>
          </a:xfrm>
          <a:prstGeom prst="noSmoking">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9" name="&quot;Not Allowed&quot; Symbol 8">
            <a:extLst>
              <a:ext uri="{FF2B5EF4-FFF2-40B4-BE49-F238E27FC236}">
                <a16:creationId xmlns:a16="http://schemas.microsoft.com/office/drawing/2014/main" id="{8DD9B4BE-667D-2FE1-BDE0-C1EAA8FF5F3A}"/>
              </a:ext>
            </a:extLst>
          </p:cNvPr>
          <p:cNvSpPr/>
          <p:nvPr/>
        </p:nvSpPr>
        <p:spPr>
          <a:xfrm>
            <a:off x="11560554" y="461041"/>
            <a:ext cx="215153" cy="222837"/>
          </a:xfrm>
          <a:prstGeom prst="noSmoking">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410921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D0D0D"/>
                </a:solidFill>
                <a:highlight>
                  <a:srgbClr val="FFFFFF"/>
                </a:highlight>
                <a:latin typeface="Constantia" panose="02030602050306030303" pitchFamily="18" charset="0"/>
              </a:rPr>
              <a:t>Model 1 using Forward Selection: </a:t>
            </a:r>
            <a:r>
              <a:rPr lang="en-US" sz="2000" dirty="0" err="1">
                <a:solidFill>
                  <a:srgbClr val="0D0D0D"/>
                </a:solidFill>
                <a:highlight>
                  <a:srgbClr val="FFFFFF"/>
                </a:highlight>
                <a:latin typeface="Constantia" panose="02030602050306030303" pitchFamily="18" charset="0"/>
              </a:rPr>
              <a:t>ModelF</a:t>
            </a: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Model 2 using Backward Selection: </a:t>
            </a:r>
            <a:r>
              <a:rPr lang="en-US" sz="2000" dirty="0" err="1">
                <a:solidFill>
                  <a:srgbClr val="0D0D0D"/>
                </a:solidFill>
                <a:highlight>
                  <a:srgbClr val="FFFFFF"/>
                </a:highlight>
                <a:latin typeface="Constantia" panose="02030602050306030303" pitchFamily="18" charset="0"/>
              </a:rPr>
              <a:t>ModelB</a:t>
            </a: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Model 3 using Stepwise Selection: </a:t>
            </a:r>
            <a:r>
              <a:rPr lang="en-US" sz="2000" dirty="0" err="1">
                <a:solidFill>
                  <a:srgbClr val="0D0D0D"/>
                </a:solidFill>
                <a:highlight>
                  <a:srgbClr val="FFFFFF"/>
                </a:highlight>
                <a:latin typeface="Constantia" panose="02030602050306030303" pitchFamily="18" charset="0"/>
              </a:rPr>
              <a:t>ModelS</a:t>
            </a:r>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Constantia" panose="02030602050306030303" pitchFamily="18" charset="0"/>
              </a:rPr>
              <a:t>MODEL SELECTION</a:t>
            </a:r>
          </a:p>
        </p:txBody>
      </p:sp>
      <p:pic>
        <p:nvPicPr>
          <p:cNvPr id="3" name="Picture 2">
            <a:extLst>
              <a:ext uri="{FF2B5EF4-FFF2-40B4-BE49-F238E27FC236}">
                <a16:creationId xmlns:a16="http://schemas.microsoft.com/office/drawing/2014/main" id="{A6153680-F0A1-CFB4-7357-F08D8C3C4CB5}"/>
              </a:ext>
            </a:extLst>
          </p:cNvPr>
          <p:cNvPicPr>
            <a:picLocks noChangeAspect="1"/>
          </p:cNvPicPr>
          <p:nvPr/>
        </p:nvPicPr>
        <p:blipFill>
          <a:blip r:embed="rId2"/>
          <a:stretch>
            <a:fillRect/>
          </a:stretch>
        </p:blipFill>
        <p:spPr>
          <a:xfrm>
            <a:off x="838200" y="2399593"/>
            <a:ext cx="10020815" cy="3835597"/>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
        <p:nvSpPr>
          <p:cNvPr id="2" name="TextBox 1">
            <a:extLst>
              <a:ext uri="{FF2B5EF4-FFF2-40B4-BE49-F238E27FC236}">
                <a16:creationId xmlns:a16="http://schemas.microsoft.com/office/drawing/2014/main" id="{43BDBA88-53E3-E849-08DF-FE49D338AA45}"/>
              </a:ext>
            </a:extLst>
          </p:cNvPr>
          <p:cNvSpPr txBox="1"/>
          <p:nvPr/>
        </p:nvSpPr>
        <p:spPr>
          <a:xfrm>
            <a:off x="3880437" y="3119718"/>
            <a:ext cx="1659751" cy="369332"/>
          </a:xfrm>
          <a:prstGeom prst="rect">
            <a:avLst/>
          </a:prstGeom>
          <a:noFill/>
        </p:spPr>
        <p:txBody>
          <a:bodyPr wrap="square" rtlCol="0">
            <a:spAutoFit/>
          </a:bodyPr>
          <a:lstStyle/>
          <a:p>
            <a:r>
              <a:rPr lang="en-IN" dirty="0">
                <a:latin typeface="Constantia" panose="02030602050306030303" pitchFamily="18" charset="0"/>
              </a:rPr>
              <a:t>36 variables</a:t>
            </a:r>
          </a:p>
        </p:txBody>
      </p:sp>
      <p:sp>
        <p:nvSpPr>
          <p:cNvPr id="6" name="TextBox 5">
            <a:extLst>
              <a:ext uri="{FF2B5EF4-FFF2-40B4-BE49-F238E27FC236}">
                <a16:creationId xmlns:a16="http://schemas.microsoft.com/office/drawing/2014/main" id="{97F94A5C-75DF-4B1B-71EE-B7E88906C014}"/>
              </a:ext>
            </a:extLst>
          </p:cNvPr>
          <p:cNvSpPr txBox="1"/>
          <p:nvPr/>
        </p:nvSpPr>
        <p:spPr>
          <a:xfrm>
            <a:off x="4247989" y="4132726"/>
            <a:ext cx="1659751" cy="369332"/>
          </a:xfrm>
          <a:prstGeom prst="rect">
            <a:avLst/>
          </a:prstGeom>
          <a:noFill/>
        </p:spPr>
        <p:txBody>
          <a:bodyPr wrap="square" rtlCol="0">
            <a:spAutoFit/>
          </a:bodyPr>
          <a:lstStyle/>
          <a:p>
            <a:r>
              <a:rPr lang="en-IN" dirty="0">
                <a:latin typeface="Constantia" panose="02030602050306030303" pitchFamily="18" charset="0"/>
              </a:rPr>
              <a:t>25 variables</a:t>
            </a:r>
          </a:p>
        </p:txBody>
      </p:sp>
      <p:sp>
        <p:nvSpPr>
          <p:cNvPr id="8" name="TextBox 7">
            <a:extLst>
              <a:ext uri="{FF2B5EF4-FFF2-40B4-BE49-F238E27FC236}">
                <a16:creationId xmlns:a16="http://schemas.microsoft.com/office/drawing/2014/main" id="{63E7E815-5E91-4D2E-508A-091D34AE6CE1}"/>
              </a:ext>
            </a:extLst>
          </p:cNvPr>
          <p:cNvSpPr txBox="1"/>
          <p:nvPr/>
        </p:nvSpPr>
        <p:spPr>
          <a:xfrm>
            <a:off x="3816405" y="5184154"/>
            <a:ext cx="1659751" cy="369332"/>
          </a:xfrm>
          <a:prstGeom prst="rect">
            <a:avLst/>
          </a:prstGeom>
          <a:noFill/>
        </p:spPr>
        <p:txBody>
          <a:bodyPr wrap="square" rtlCol="0">
            <a:spAutoFit/>
          </a:bodyPr>
          <a:lstStyle/>
          <a:p>
            <a:r>
              <a:rPr lang="en-IN" dirty="0">
                <a:latin typeface="Constantia" panose="02030602050306030303" pitchFamily="18" charset="0"/>
              </a:rPr>
              <a:t>35 variables</a:t>
            </a:r>
          </a:p>
        </p:txBody>
      </p:sp>
    </p:spTree>
    <p:extLst>
      <p:ext uri="{BB962C8B-B14F-4D97-AF65-F5344CB8AC3E}">
        <p14:creationId xmlns:p14="http://schemas.microsoft.com/office/powerpoint/2010/main" val="216526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Constantia" panose="02030602050306030303" pitchFamily="18" charset="0"/>
              </a:rPr>
              <a:t>MULTICOLLINEARITY TEST</a:t>
            </a: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1147685" y="1183342"/>
            <a:ext cx="10515600" cy="5309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err="1">
                <a:solidFill>
                  <a:srgbClr val="0D0D0D"/>
                </a:solidFill>
                <a:highlight>
                  <a:srgbClr val="FFFFFF"/>
                </a:highlight>
                <a:latin typeface="Constantia" panose="02030602050306030303" pitchFamily="18" charset="0"/>
              </a:rPr>
              <a:t>ModelF</a:t>
            </a:r>
            <a:r>
              <a:rPr lang="en-US" sz="2000" b="1" dirty="0">
                <a:solidFill>
                  <a:srgbClr val="0D0D0D"/>
                </a:solidFill>
                <a:highlight>
                  <a:srgbClr val="FFFFFF"/>
                </a:highlight>
                <a:latin typeface="Constantia" panose="02030602050306030303" pitchFamily="18" charset="0"/>
              </a:rPr>
              <a:t>:</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Highest VIF Values:</a:t>
            </a: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a:p>
            <a:pPr lvl="1"/>
            <a:r>
              <a:rPr lang="en-US" sz="1800" dirty="0">
                <a:solidFill>
                  <a:srgbClr val="0D0D0D"/>
                </a:solidFill>
                <a:highlight>
                  <a:srgbClr val="FFFFFF"/>
                </a:highlight>
                <a:latin typeface="Constantia" panose="02030602050306030303" pitchFamily="18" charset="0"/>
              </a:rPr>
              <a:t>Without x1 : Multiple R-squared:  0.8985</a:t>
            </a:r>
          </a:p>
          <a:p>
            <a:pPr lvl="1"/>
            <a:r>
              <a:rPr lang="en-US" sz="1800" dirty="0">
                <a:solidFill>
                  <a:srgbClr val="0D0D0D"/>
                </a:solidFill>
                <a:highlight>
                  <a:srgbClr val="FFFFFF"/>
                </a:highlight>
                <a:latin typeface="Constantia" panose="02030602050306030303" pitchFamily="18" charset="0"/>
              </a:rPr>
              <a:t>Including x1: Multiple R-squared:  0.9021</a:t>
            </a:r>
          </a:p>
          <a:p>
            <a:pPr marL="457200" lvl="1" indent="0">
              <a:buNone/>
            </a:pPr>
            <a:endParaRPr lang="en-US" sz="18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It additionally is the variable with highest correlation with Y.</a:t>
            </a:r>
          </a:p>
          <a:p>
            <a:r>
              <a:rPr lang="en-US" sz="2000" dirty="0">
                <a:solidFill>
                  <a:srgbClr val="0D0D0D"/>
                </a:solidFill>
                <a:highlight>
                  <a:srgbClr val="FFFFFF"/>
                </a:highlight>
                <a:latin typeface="Constantia" panose="02030602050306030303" pitchFamily="18" charset="0"/>
              </a:rPr>
              <a:t>Hence x1 is not being removed from the model.</a:t>
            </a: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pic>
        <p:nvPicPr>
          <p:cNvPr id="10" name="Picture 9">
            <a:extLst>
              <a:ext uri="{FF2B5EF4-FFF2-40B4-BE49-F238E27FC236}">
                <a16:creationId xmlns:a16="http://schemas.microsoft.com/office/drawing/2014/main" id="{D14F6AB1-B914-312C-CAD5-0706799C52E7}"/>
              </a:ext>
            </a:extLst>
          </p:cNvPr>
          <p:cNvPicPr>
            <a:picLocks noChangeAspect="1"/>
          </p:cNvPicPr>
          <p:nvPr/>
        </p:nvPicPr>
        <p:blipFill>
          <a:blip r:embed="rId3"/>
          <a:stretch>
            <a:fillRect/>
          </a:stretch>
        </p:blipFill>
        <p:spPr>
          <a:xfrm>
            <a:off x="4931530" y="2624406"/>
            <a:ext cx="1739989" cy="1263715"/>
          </a:xfrm>
          <a:prstGeom prst="rect">
            <a:avLst/>
          </a:prstGeom>
        </p:spPr>
      </p:pic>
      <p:pic>
        <p:nvPicPr>
          <p:cNvPr id="12" name="Picture 11">
            <a:extLst>
              <a:ext uri="{FF2B5EF4-FFF2-40B4-BE49-F238E27FC236}">
                <a16:creationId xmlns:a16="http://schemas.microsoft.com/office/drawing/2014/main" id="{2CDBB8DF-0DA4-4C2D-931D-856C992DCAF2}"/>
              </a:ext>
            </a:extLst>
          </p:cNvPr>
          <p:cNvPicPr>
            <a:picLocks noChangeAspect="1"/>
          </p:cNvPicPr>
          <p:nvPr/>
        </p:nvPicPr>
        <p:blipFill>
          <a:blip r:embed="rId4"/>
          <a:stretch>
            <a:fillRect/>
          </a:stretch>
        </p:blipFill>
        <p:spPr>
          <a:xfrm>
            <a:off x="5026784" y="1856017"/>
            <a:ext cx="1549480" cy="768389"/>
          </a:xfrm>
          <a:prstGeom prst="rect">
            <a:avLst/>
          </a:prstGeom>
        </p:spPr>
      </p:pic>
    </p:spTree>
    <p:extLst>
      <p:ext uri="{BB962C8B-B14F-4D97-AF65-F5344CB8AC3E}">
        <p14:creationId xmlns:p14="http://schemas.microsoft.com/office/powerpoint/2010/main" val="2470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 SELECTION USING Cp, BIC, R2 and Adj R2</a:t>
            </a:r>
            <a:endParaRPr lang="en-IN" sz="2800" dirty="0">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1147685" y="1431018"/>
            <a:ext cx="10515600" cy="45471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D0D0D"/>
                </a:solidFill>
                <a:highlight>
                  <a:srgbClr val="FFFFFF"/>
                </a:highlight>
                <a:latin typeface="Constantia" panose="02030602050306030303" pitchFamily="18" charset="0"/>
              </a:rPr>
              <a:t>Variables with highest R2 and Adj R2 values with lowest Cp and BIC values after removing the interaction terms without its root variables in the model:</a:t>
            </a:r>
          </a:p>
          <a:p>
            <a:pPr marL="0" indent="0">
              <a:buNone/>
            </a:pPr>
            <a:endParaRPr lang="en-US" sz="2000" b="1" dirty="0">
              <a:solidFill>
                <a:srgbClr val="0D0D0D"/>
              </a:solidFill>
              <a:highlight>
                <a:srgbClr val="FFFFFF"/>
              </a:highlight>
              <a:latin typeface="Constantia" panose="02030602050306030303" pitchFamily="18" charset="0"/>
            </a:endParaRPr>
          </a:p>
          <a:p>
            <a:pPr marL="0" indent="0">
              <a:buNone/>
            </a:pPr>
            <a:r>
              <a:rPr lang="en-US" sz="2000" b="1" dirty="0" err="1">
                <a:solidFill>
                  <a:srgbClr val="0D0D0D"/>
                </a:solidFill>
                <a:highlight>
                  <a:srgbClr val="FFFFFF"/>
                </a:highlight>
                <a:latin typeface="Constantia" panose="02030602050306030303" pitchFamily="18" charset="0"/>
              </a:rPr>
              <a:t>ModelF</a:t>
            </a:r>
            <a:r>
              <a:rPr lang="en-US" sz="2000" b="1" dirty="0">
                <a:solidFill>
                  <a:srgbClr val="0D0D0D"/>
                </a:solidFill>
                <a:highlight>
                  <a:srgbClr val="FFFFFF"/>
                </a:highlight>
                <a:latin typeface="Constantia" panose="02030602050306030303" pitchFamily="18" charset="0"/>
              </a:rPr>
              <a:t>:</a:t>
            </a:r>
            <a:r>
              <a:rPr lang="en-US" sz="2000" dirty="0">
                <a:solidFill>
                  <a:srgbClr val="0D0D0D"/>
                </a:solidFill>
                <a:highlight>
                  <a:srgbClr val="FFFFFF"/>
                </a:highlight>
                <a:latin typeface="Constantia" panose="02030602050306030303" pitchFamily="18" charset="0"/>
              </a:rPr>
              <a:t>   </a:t>
            </a:r>
          </a:p>
          <a:p>
            <a:pPr marL="0" indent="0">
              <a:buNone/>
            </a:pPr>
            <a:r>
              <a:rPr lang="en-US" sz="2000" dirty="0">
                <a:solidFill>
                  <a:srgbClr val="0D0D0D"/>
                </a:solidFill>
                <a:highlight>
                  <a:srgbClr val="FFFFFF"/>
                </a:highlight>
                <a:latin typeface="Constantia" panose="02030602050306030303" pitchFamily="18" charset="0"/>
              </a:rPr>
              <a:t> 'x1','x4','X9','x4X9','x1x4','x1x5',’x5’  (* 8 Variables selected)</a:t>
            </a:r>
          </a:p>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b="1" dirty="0" err="1">
                <a:solidFill>
                  <a:srgbClr val="0D0D0D"/>
                </a:solidFill>
                <a:highlight>
                  <a:srgbClr val="FFFFFF"/>
                </a:highlight>
                <a:latin typeface="Constantia" panose="02030602050306030303" pitchFamily="18" charset="0"/>
              </a:rPr>
              <a:t>ModelB</a:t>
            </a:r>
            <a:r>
              <a:rPr lang="en-US" sz="2000" b="1" dirty="0">
                <a:solidFill>
                  <a:srgbClr val="0D0D0D"/>
                </a:solidFill>
                <a:highlight>
                  <a:srgbClr val="FFFFFF"/>
                </a:highlight>
                <a:latin typeface="Constantia" panose="02030602050306030303" pitchFamily="18" charset="0"/>
              </a:rPr>
              <a:t>:</a:t>
            </a: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'x1','x4','x5','X9','x1x4','x1x5','x4X9’ (* 8 Variables selected)</a:t>
            </a:r>
          </a:p>
          <a:p>
            <a:pPr marL="0" indent="0">
              <a:buNone/>
            </a:pPr>
            <a:r>
              <a:rPr lang="en-US" sz="2000" dirty="0">
                <a:solidFill>
                  <a:srgbClr val="0D0D0D"/>
                </a:solidFill>
                <a:highlight>
                  <a:srgbClr val="FFFFFF"/>
                </a:highlight>
                <a:latin typeface="Constantia" panose="02030602050306030303" pitchFamily="18" charset="0"/>
              </a:rPr>
              <a:t>Same variables as </a:t>
            </a:r>
            <a:r>
              <a:rPr lang="en-US" sz="2000" dirty="0" err="1">
                <a:solidFill>
                  <a:srgbClr val="0D0D0D"/>
                </a:solidFill>
                <a:highlight>
                  <a:srgbClr val="FFFFFF"/>
                </a:highlight>
                <a:latin typeface="Constantia" panose="02030602050306030303" pitchFamily="18" charset="0"/>
              </a:rPr>
              <a:t>ModelF</a:t>
            </a:r>
            <a:r>
              <a:rPr lang="en-US" sz="2000" dirty="0">
                <a:solidFill>
                  <a:srgbClr val="0D0D0D"/>
                </a:solidFill>
                <a:highlight>
                  <a:srgbClr val="FFFFFF"/>
                </a:highlight>
                <a:latin typeface="Constantia" panose="02030602050306030303" pitchFamily="18" charset="0"/>
              </a:rPr>
              <a:t>. Hence not considering for further Model building</a:t>
            </a:r>
          </a:p>
          <a:p>
            <a:pPr marL="0" indent="0">
              <a:buNone/>
            </a:pPr>
            <a:endParaRPr lang="en-US" sz="2000" b="1" dirty="0">
              <a:solidFill>
                <a:srgbClr val="0D0D0D"/>
              </a:solidFill>
              <a:highlight>
                <a:srgbClr val="FFFFFF"/>
              </a:highlight>
              <a:latin typeface="Constantia" panose="02030602050306030303" pitchFamily="18" charset="0"/>
            </a:endParaRPr>
          </a:p>
          <a:p>
            <a:pPr marL="0" indent="0">
              <a:buNone/>
            </a:pPr>
            <a:r>
              <a:rPr lang="en-US" sz="2000" b="1" dirty="0" err="1">
                <a:solidFill>
                  <a:srgbClr val="0D0D0D"/>
                </a:solidFill>
                <a:highlight>
                  <a:srgbClr val="FFFFFF"/>
                </a:highlight>
                <a:latin typeface="Constantia" panose="02030602050306030303" pitchFamily="18" charset="0"/>
              </a:rPr>
              <a:t>ModelS</a:t>
            </a:r>
            <a:r>
              <a:rPr lang="en-US" sz="2000" b="1" dirty="0">
                <a:solidFill>
                  <a:srgbClr val="0D0D0D"/>
                </a:solidFill>
                <a:highlight>
                  <a:srgbClr val="FFFFFF"/>
                </a:highlight>
                <a:latin typeface="Constantia" panose="02030602050306030303" pitchFamily="18" charset="0"/>
              </a:rPr>
              <a:t>:</a:t>
            </a:r>
          </a:p>
          <a:p>
            <a:pPr marL="0" indent="0">
              <a:buNone/>
            </a:pPr>
            <a:r>
              <a:rPr lang="en-US" sz="2000" dirty="0">
                <a:solidFill>
                  <a:srgbClr val="0D0D0D"/>
                </a:solidFill>
                <a:highlight>
                  <a:srgbClr val="FFFFFF"/>
                </a:highlight>
                <a:latin typeface="Constantia" panose="02030602050306030303" pitchFamily="18" charset="0"/>
              </a:rPr>
              <a:t>'x1','x4','X9','x1x4','x4X9’(* 5 Variables selected)</a:t>
            </a:r>
          </a:p>
          <a:p>
            <a:pPr marL="0" indent="0">
              <a:buNone/>
            </a:pPr>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Tree>
    <p:extLst>
      <p:ext uri="{BB962C8B-B14F-4D97-AF65-F5344CB8AC3E}">
        <p14:creationId xmlns:p14="http://schemas.microsoft.com/office/powerpoint/2010/main" val="119820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1133396"/>
            <a:ext cx="5301545" cy="5205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Fitting </a:t>
            </a:r>
            <a:r>
              <a:rPr lang="en-US" sz="2000" dirty="0" err="1">
                <a:solidFill>
                  <a:srgbClr val="0D0D0D"/>
                </a:solidFill>
                <a:highlight>
                  <a:srgbClr val="FFFFFF"/>
                </a:highlight>
                <a:latin typeface="Constantia" panose="02030602050306030303" pitchFamily="18" charset="0"/>
              </a:rPr>
              <a:t>ModelF</a:t>
            </a:r>
            <a:r>
              <a:rPr lang="en-US" sz="2000" dirty="0">
                <a:solidFill>
                  <a:srgbClr val="0D0D0D"/>
                </a:solidFill>
                <a:highlight>
                  <a:srgbClr val="FFFFFF"/>
                </a:highlight>
                <a:latin typeface="Constantia" panose="02030602050306030303" pitchFamily="18" charset="0"/>
              </a:rPr>
              <a:t> using Multi-linear regression:</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All variables show P-value close to ZERO, this indicates that all independent variables should be kept as per the model summary.</a:t>
            </a:r>
          </a:p>
          <a:p>
            <a:r>
              <a:rPr lang="en-US" sz="2000" dirty="0">
                <a:solidFill>
                  <a:srgbClr val="0D0D0D"/>
                </a:solidFill>
                <a:highlight>
                  <a:srgbClr val="FFFFFF"/>
                </a:highlight>
                <a:latin typeface="Constantia" panose="02030602050306030303" pitchFamily="18" charset="0"/>
              </a:rPr>
              <a:t>The R square value and adjusted </a:t>
            </a:r>
            <a:r>
              <a:rPr lang="en-US" sz="2000" dirty="0" err="1">
                <a:solidFill>
                  <a:srgbClr val="0D0D0D"/>
                </a:solidFill>
                <a:highlight>
                  <a:srgbClr val="FFFFFF"/>
                </a:highlight>
                <a:latin typeface="Constantia" panose="02030602050306030303" pitchFamily="18" charset="0"/>
              </a:rPr>
              <a:t>Rsquare</a:t>
            </a:r>
            <a:r>
              <a:rPr lang="en-US" sz="2000" dirty="0">
                <a:solidFill>
                  <a:srgbClr val="0D0D0D"/>
                </a:solidFill>
                <a:highlight>
                  <a:srgbClr val="FFFFFF"/>
                </a:highlight>
                <a:latin typeface="Constantia" panose="02030602050306030303" pitchFamily="18" charset="0"/>
              </a:rPr>
              <a:t> values are around 0.8 which shows that its a good fit. </a:t>
            </a:r>
          </a:p>
          <a:p>
            <a:r>
              <a:rPr lang="en-US" sz="2000" dirty="0">
                <a:solidFill>
                  <a:srgbClr val="0D0D0D"/>
                </a:solidFill>
                <a:highlight>
                  <a:srgbClr val="FFFFFF"/>
                </a:highlight>
                <a:latin typeface="Constantia" panose="02030602050306030303" pitchFamily="18" charset="0"/>
              </a:rPr>
              <a:t>High F Statistic also indicates not all Coefficients would be zero.</a:t>
            </a: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pic>
        <p:nvPicPr>
          <p:cNvPr id="3" name="Picture 2">
            <a:extLst>
              <a:ext uri="{FF2B5EF4-FFF2-40B4-BE49-F238E27FC236}">
                <a16:creationId xmlns:a16="http://schemas.microsoft.com/office/drawing/2014/main" id="{0778EBFF-4440-9EEC-C939-026FFFD16455}"/>
              </a:ext>
            </a:extLst>
          </p:cNvPr>
          <p:cNvPicPr>
            <a:picLocks noChangeAspect="1"/>
          </p:cNvPicPr>
          <p:nvPr/>
        </p:nvPicPr>
        <p:blipFill rotWithShape="1">
          <a:blip r:embed="rId2"/>
          <a:srcRect r="55223" b="12883"/>
          <a:stretch/>
        </p:blipFill>
        <p:spPr>
          <a:xfrm>
            <a:off x="6096000" y="106049"/>
            <a:ext cx="5465472" cy="6645902"/>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Tree>
    <p:extLst>
      <p:ext uri="{BB962C8B-B14F-4D97-AF65-F5344CB8AC3E}">
        <p14:creationId xmlns:p14="http://schemas.microsoft.com/office/powerpoint/2010/main" val="417474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1133396"/>
            <a:ext cx="5301545" cy="2401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Fitting </a:t>
            </a:r>
            <a:r>
              <a:rPr lang="en-US" sz="2000" dirty="0" err="1">
                <a:solidFill>
                  <a:srgbClr val="0D0D0D"/>
                </a:solidFill>
                <a:highlight>
                  <a:srgbClr val="FFFFFF"/>
                </a:highlight>
                <a:latin typeface="Constantia" panose="02030602050306030303" pitchFamily="18" charset="0"/>
              </a:rPr>
              <a:t>ModelF</a:t>
            </a:r>
            <a:r>
              <a:rPr lang="en-US" sz="2000" dirty="0">
                <a:solidFill>
                  <a:srgbClr val="0D0D0D"/>
                </a:solidFill>
                <a:highlight>
                  <a:srgbClr val="FFFFFF"/>
                </a:highlight>
                <a:latin typeface="Constantia" panose="02030602050306030303" pitchFamily="18" charset="0"/>
              </a:rPr>
              <a:t> using Multi-linear regression:</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x1 is the highly correlated variable with Y.</a:t>
            </a:r>
          </a:p>
          <a:p>
            <a:r>
              <a:rPr lang="en-US" sz="2000" dirty="0">
                <a:solidFill>
                  <a:srgbClr val="0D0D0D"/>
                </a:solidFill>
                <a:highlight>
                  <a:srgbClr val="FFFFFF"/>
                </a:highlight>
                <a:latin typeface="Constantia" panose="02030602050306030303" pitchFamily="18" charset="0"/>
              </a:rPr>
              <a:t>x4 and x4X9 has highest correlation of 0.8.</a:t>
            </a:r>
          </a:p>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pic>
        <p:nvPicPr>
          <p:cNvPr id="6" name="Picture 5">
            <a:extLst>
              <a:ext uri="{FF2B5EF4-FFF2-40B4-BE49-F238E27FC236}">
                <a16:creationId xmlns:a16="http://schemas.microsoft.com/office/drawing/2014/main" id="{D62376DA-5C1F-39EC-5D74-6F19EB1AC967}"/>
              </a:ext>
            </a:extLst>
          </p:cNvPr>
          <p:cNvPicPr>
            <a:picLocks noChangeAspect="1"/>
          </p:cNvPicPr>
          <p:nvPr/>
        </p:nvPicPr>
        <p:blipFill>
          <a:blip r:embed="rId3"/>
          <a:stretch>
            <a:fillRect/>
          </a:stretch>
        </p:blipFill>
        <p:spPr>
          <a:xfrm>
            <a:off x="6096000" y="609259"/>
            <a:ext cx="5410478" cy="4978656"/>
          </a:xfrm>
          <a:prstGeom prst="rect">
            <a:avLst/>
          </a:prstGeom>
        </p:spPr>
      </p:pic>
    </p:spTree>
    <p:extLst>
      <p:ext uri="{BB962C8B-B14F-4D97-AF65-F5344CB8AC3E}">
        <p14:creationId xmlns:p14="http://schemas.microsoft.com/office/powerpoint/2010/main" val="311367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1133396"/>
            <a:ext cx="5729493" cy="5282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Fitting </a:t>
            </a:r>
            <a:r>
              <a:rPr lang="en-US" sz="2000" dirty="0" err="1">
                <a:solidFill>
                  <a:srgbClr val="0D0D0D"/>
                </a:solidFill>
                <a:highlight>
                  <a:srgbClr val="FFFFFF"/>
                </a:highlight>
                <a:latin typeface="Constantia" panose="02030602050306030303" pitchFamily="18" charset="0"/>
              </a:rPr>
              <a:t>ModelS</a:t>
            </a:r>
            <a:r>
              <a:rPr lang="en-US" sz="2000" dirty="0">
                <a:solidFill>
                  <a:srgbClr val="0D0D0D"/>
                </a:solidFill>
                <a:highlight>
                  <a:srgbClr val="FFFFFF"/>
                </a:highlight>
                <a:latin typeface="Constantia" panose="02030602050306030303" pitchFamily="18" charset="0"/>
              </a:rPr>
              <a:t> using Multi-linear regression:</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All five variables show P-value close to ZERO, this indicates that all independent variables should be kept.</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The R square value and adjusted </a:t>
            </a:r>
            <a:r>
              <a:rPr lang="en-US" sz="2000" dirty="0" err="1">
                <a:solidFill>
                  <a:srgbClr val="0D0D0D"/>
                </a:solidFill>
                <a:highlight>
                  <a:srgbClr val="FFFFFF"/>
                </a:highlight>
                <a:latin typeface="Constantia" panose="02030602050306030303" pitchFamily="18" charset="0"/>
              </a:rPr>
              <a:t>Rsquare</a:t>
            </a:r>
            <a:r>
              <a:rPr lang="en-US" sz="2000" dirty="0">
                <a:solidFill>
                  <a:srgbClr val="0D0D0D"/>
                </a:solidFill>
                <a:highlight>
                  <a:srgbClr val="FFFFFF"/>
                </a:highlight>
                <a:latin typeface="Constantia" panose="02030602050306030303" pitchFamily="18" charset="0"/>
              </a:rPr>
              <a:t> values are around 0.878 which shows that its a very good fit. </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High F Statistic also indicates not all Coefficients would be zero.</a:t>
            </a:r>
            <a:endParaRPr lang="en-IN" sz="2000" dirty="0">
              <a:latin typeface="Constantia" panose="02030602050306030303" pitchFamily="18" charset="0"/>
            </a:endParaRPr>
          </a:p>
        </p:txBody>
      </p:sp>
      <p:pic>
        <p:nvPicPr>
          <p:cNvPr id="3" name="Picture 2">
            <a:extLst>
              <a:ext uri="{FF2B5EF4-FFF2-40B4-BE49-F238E27FC236}">
                <a16:creationId xmlns:a16="http://schemas.microsoft.com/office/drawing/2014/main" id="{BB0814F7-507F-7ABB-742E-D5164FCAD435}"/>
              </a:ext>
            </a:extLst>
          </p:cNvPr>
          <p:cNvPicPr>
            <a:picLocks noChangeAspect="1"/>
          </p:cNvPicPr>
          <p:nvPr/>
        </p:nvPicPr>
        <p:blipFill rotWithShape="1">
          <a:blip r:embed="rId2"/>
          <a:srcRect r="60037" b="24930"/>
          <a:stretch/>
        </p:blipFill>
        <p:spPr>
          <a:xfrm>
            <a:off x="6524909" y="365126"/>
            <a:ext cx="4954600" cy="5817025"/>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88087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EXTRA SUM OF SQUARES TEST</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9809949"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Variable selected: x4X9 which has high correlation with x4</a:t>
            </a: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10" name="Picture 9">
            <a:extLst>
              <a:ext uri="{FF2B5EF4-FFF2-40B4-BE49-F238E27FC236}">
                <a16:creationId xmlns:a16="http://schemas.microsoft.com/office/drawing/2014/main" id="{58B79C14-2D76-5888-CC5E-38E58D883435}"/>
              </a:ext>
            </a:extLst>
          </p:cNvPr>
          <p:cNvPicPr>
            <a:picLocks noChangeAspect="1"/>
          </p:cNvPicPr>
          <p:nvPr/>
        </p:nvPicPr>
        <p:blipFill>
          <a:blip r:embed="rId3"/>
          <a:stretch>
            <a:fillRect/>
          </a:stretch>
        </p:blipFill>
        <p:spPr>
          <a:xfrm>
            <a:off x="1275619" y="1741427"/>
            <a:ext cx="8375527" cy="4824580"/>
          </a:xfrm>
          <a:prstGeom prst="rect">
            <a:avLst/>
          </a:prstGeom>
        </p:spPr>
      </p:pic>
    </p:spTree>
    <p:extLst>
      <p:ext uri="{BB962C8B-B14F-4D97-AF65-F5344CB8AC3E}">
        <p14:creationId xmlns:p14="http://schemas.microsoft.com/office/powerpoint/2010/main" val="786589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OUTLIERS IN Y: Using Deleted Studentized Residuals:</a:t>
            </a:r>
          </a:p>
          <a:p>
            <a:pPr marL="0" indent="0">
              <a:buNone/>
            </a:pPr>
            <a:r>
              <a:rPr lang="en-US" sz="2000" dirty="0">
                <a:solidFill>
                  <a:srgbClr val="0D0D0D"/>
                </a:solidFill>
                <a:highlight>
                  <a:srgbClr val="FFFFFF"/>
                </a:highlight>
                <a:latin typeface="Constantia" panose="02030602050306030303" pitchFamily="18" charset="0"/>
              </a:rPr>
              <a:t>The deleted studentized residual difference shows that cases 1181, 2448, 1898, 187, 229, 1000, 878 are outlying Y observation (outlier).</a:t>
            </a:r>
          </a:p>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OUTLIERS IN X: Using Leverage:</a:t>
            </a:r>
          </a:p>
          <a:p>
            <a:pPr marL="0" indent="0">
              <a:buNone/>
            </a:pPr>
            <a:r>
              <a:rPr lang="en-US" sz="2000" dirty="0">
                <a:solidFill>
                  <a:srgbClr val="0D0D0D"/>
                </a:solidFill>
                <a:highlight>
                  <a:srgbClr val="FFFFFF"/>
                </a:highlight>
                <a:latin typeface="Constantia" panose="02030602050306030303" pitchFamily="18" charset="0"/>
              </a:rPr>
              <a:t>326 cases have been observed to be outliers using leverage measure.</a:t>
            </a:r>
          </a:p>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Using DFBETAS, 339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 cases have been identified.</a:t>
            </a: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3" name="Picture 2">
            <a:extLst>
              <a:ext uri="{FF2B5EF4-FFF2-40B4-BE49-F238E27FC236}">
                <a16:creationId xmlns:a16="http://schemas.microsoft.com/office/drawing/2014/main" id="{9364619A-86AC-AF96-485D-49925CA5F5AA}"/>
              </a:ext>
            </a:extLst>
          </p:cNvPr>
          <p:cNvPicPr>
            <a:picLocks noChangeAspect="1"/>
          </p:cNvPicPr>
          <p:nvPr/>
        </p:nvPicPr>
        <p:blipFill>
          <a:blip r:embed="rId3"/>
          <a:stretch>
            <a:fillRect/>
          </a:stretch>
        </p:blipFill>
        <p:spPr>
          <a:xfrm>
            <a:off x="2642576" y="4581945"/>
            <a:ext cx="6092703" cy="2185426"/>
          </a:xfrm>
          <a:prstGeom prst="rect">
            <a:avLst/>
          </a:prstGeom>
        </p:spPr>
      </p:pic>
      <p:sp>
        <p:nvSpPr>
          <p:cNvPr id="6" name="Title 1">
            <a:extLst>
              <a:ext uri="{FF2B5EF4-FFF2-40B4-BE49-F238E27FC236}">
                <a16:creationId xmlns:a16="http://schemas.microsoft.com/office/drawing/2014/main" id="{0921E3FE-9B5E-B8FF-3A75-ED186A4FAFE4}"/>
              </a:ext>
            </a:extLst>
          </p:cNvPr>
          <p:cNvSpPr txBox="1">
            <a:spLocks/>
          </p:cNvSpPr>
          <p:nvPr/>
        </p:nvSpPr>
        <p:spPr>
          <a:xfrm>
            <a:off x="838200" y="372810"/>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OUTLIER AND INFLUENCIAL CASE ANALYSIS</a:t>
            </a:r>
            <a:endParaRPr lang="en-IN" sz="2800" dirty="0">
              <a:latin typeface="Constantia" panose="02030602050306030303" pitchFamily="18" charset="0"/>
            </a:endParaRPr>
          </a:p>
        </p:txBody>
      </p:sp>
    </p:spTree>
    <p:extLst>
      <p:ext uri="{BB962C8B-B14F-4D97-AF65-F5344CB8AC3E}">
        <p14:creationId xmlns:p14="http://schemas.microsoft.com/office/powerpoint/2010/main" val="2911854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OUTLIER AND INFLUENCIAL CASE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As per the values of </a:t>
            </a:r>
            <a:r>
              <a:rPr lang="en-US" sz="2000" dirty="0" err="1">
                <a:solidFill>
                  <a:srgbClr val="0D0D0D"/>
                </a:solidFill>
                <a:highlight>
                  <a:srgbClr val="FFFFFF"/>
                </a:highlight>
                <a:latin typeface="Constantia" panose="02030602050306030303" pitchFamily="18" charset="0"/>
              </a:rPr>
              <a:t>DFBetas</a:t>
            </a:r>
            <a:r>
              <a:rPr lang="en-US" sz="2000" dirty="0">
                <a:solidFill>
                  <a:srgbClr val="0D0D0D"/>
                </a:solidFill>
                <a:highlight>
                  <a:srgbClr val="FFFFFF"/>
                </a:highlight>
                <a:latin typeface="Constantia" panose="02030602050306030303" pitchFamily="18" charset="0"/>
              </a:rPr>
              <a:t>, 339 </a:t>
            </a:r>
            <a:r>
              <a:rPr lang="en-US" sz="2000" dirty="0" err="1">
                <a:solidFill>
                  <a:srgbClr val="0D0D0D"/>
                </a:solidFill>
                <a:highlight>
                  <a:srgbClr val="FFFFFF"/>
                </a:highlight>
                <a:latin typeface="Constantia" panose="02030602050306030303" pitchFamily="18" charset="0"/>
              </a:rPr>
              <a:t>infuencial</a:t>
            </a:r>
            <a:r>
              <a:rPr lang="en-US" sz="2000" dirty="0">
                <a:solidFill>
                  <a:srgbClr val="0D0D0D"/>
                </a:solidFill>
                <a:highlight>
                  <a:srgbClr val="FFFFFF"/>
                </a:highlight>
                <a:latin typeface="Constantia" panose="02030602050306030303" pitchFamily="18" charset="0"/>
              </a:rPr>
              <a:t> cases have been </a:t>
            </a:r>
            <a:r>
              <a:rPr lang="en-US" sz="2000" dirty="0" err="1">
                <a:solidFill>
                  <a:srgbClr val="0D0D0D"/>
                </a:solidFill>
                <a:highlight>
                  <a:srgbClr val="FFFFFF"/>
                </a:highlight>
                <a:latin typeface="Constantia" panose="02030602050306030303" pitchFamily="18" charset="0"/>
              </a:rPr>
              <a:t>indentified</a:t>
            </a:r>
            <a:r>
              <a:rPr lang="en-US" sz="2000" dirty="0">
                <a:solidFill>
                  <a:srgbClr val="0D0D0D"/>
                </a:solidFill>
                <a:highlight>
                  <a:srgbClr val="FFFFFF"/>
                </a:highlight>
                <a:latin typeface="Constantia" panose="02030602050306030303" pitchFamily="18" charset="0"/>
              </a:rPr>
              <a:t> in the model. Additionally, 326 outliers in X have been identified.</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Of the two list, 24 observations have been identified to be present in </a:t>
            </a:r>
            <a:r>
              <a:rPr lang="en-US" sz="2000" dirty="0" err="1">
                <a:solidFill>
                  <a:srgbClr val="0D0D0D"/>
                </a:solidFill>
                <a:highlight>
                  <a:srgbClr val="FFFFFF"/>
                </a:highlight>
                <a:latin typeface="Constantia" panose="02030602050306030303" pitchFamily="18" charset="0"/>
              </a:rPr>
              <a:t>both.They</a:t>
            </a:r>
            <a:r>
              <a:rPr lang="en-US" sz="2000" dirty="0">
                <a:solidFill>
                  <a:srgbClr val="0D0D0D"/>
                </a:solidFill>
                <a:highlight>
                  <a:srgbClr val="FFFFFF"/>
                </a:highlight>
                <a:latin typeface="Constantia" panose="02030602050306030303" pitchFamily="18" charset="0"/>
              </a:rPr>
              <a:t> are:</a:t>
            </a:r>
          </a:p>
          <a:p>
            <a:pPr marL="0" indent="0">
              <a:buNone/>
            </a:pPr>
            <a:r>
              <a:rPr lang="en-US" sz="2000" dirty="0">
                <a:solidFill>
                  <a:srgbClr val="0D0D0D"/>
                </a:solidFill>
                <a:highlight>
                  <a:srgbClr val="FFFFFF"/>
                </a:highlight>
                <a:latin typeface="Constantia" panose="02030602050306030303" pitchFamily="18" charset="0"/>
              </a:rPr>
              <a:t> 561,352,494,507,908,972,998,1056,1482,1590,1827,1952,2014,2356,2420,2720,2806,2860,2889,2907,2924,2926,2979,3059</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Further 1181 is an outliers in Y identified which is also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Hence these 25 observations are outliers which are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 As these are affecting the fit of the model, we delete the 25 observations from the model.</a:t>
            </a: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150100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ADDED VARIABLE PLOTS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3" name="Picture 2">
            <a:extLst>
              <a:ext uri="{FF2B5EF4-FFF2-40B4-BE49-F238E27FC236}">
                <a16:creationId xmlns:a16="http://schemas.microsoft.com/office/drawing/2014/main" id="{7631035C-8B5B-6DF1-EDD1-C4C35975E230}"/>
              </a:ext>
            </a:extLst>
          </p:cNvPr>
          <p:cNvPicPr>
            <a:picLocks noChangeAspect="1"/>
          </p:cNvPicPr>
          <p:nvPr/>
        </p:nvPicPr>
        <p:blipFill>
          <a:blip r:embed="rId2"/>
          <a:stretch>
            <a:fillRect/>
          </a:stretch>
        </p:blipFill>
        <p:spPr>
          <a:xfrm>
            <a:off x="838200" y="899032"/>
            <a:ext cx="10522491" cy="5378726"/>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43363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8FA92F-3B52-DF28-1809-328AED43DA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248" t="27797" r="29515" b="14281"/>
          <a:stretch/>
        </p:blipFill>
        <p:spPr>
          <a:xfrm>
            <a:off x="10862913" y="5476937"/>
            <a:ext cx="1127813" cy="1107553"/>
          </a:xfrm>
          <a:prstGeom prst="ellipse">
            <a:avLst/>
          </a:prstGeom>
        </p:spPr>
      </p:pic>
      <p:sp>
        <p:nvSpPr>
          <p:cNvPr id="37" name="Title 1">
            <a:extLst>
              <a:ext uri="{FF2B5EF4-FFF2-40B4-BE49-F238E27FC236}">
                <a16:creationId xmlns:a16="http://schemas.microsoft.com/office/drawing/2014/main" id="{48AC922A-C77F-5B74-294C-405C465B3439}"/>
              </a:ext>
            </a:extLst>
          </p:cNvPr>
          <p:cNvSpPr>
            <a:spLocks noGrp="1"/>
          </p:cNvSpPr>
          <p:nvPr>
            <p:ph type="title"/>
          </p:nvPr>
        </p:nvSpPr>
        <p:spPr>
          <a:xfrm>
            <a:off x="3987178" y="302522"/>
            <a:ext cx="3680012" cy="818216"/>
          </a:xfrm>
        </p:spPr>
        <p:txBody>
          <a:bodyPr>
            <a:normAutofit/>
          </a:bodyPr>
          <a:lstStyle/>
          <a:p>
            <a:r>
              <a:rPr lang="en-IN" sz="3200" dirty="0">
                <a:latin typeface="Constantia" panose="02030602050306030303" pitchFamily="18" charset="0"/>
              </a:rPr>
              <a:t>INTRODUCTION</a:t>
            </a:r>
          </a:p>
        </p:txBody>
      </p:sp>
      <p:sp>
        <p:nvSpPr>
          <p:cNvPr id="43" name="TextBox 42">
            <a:extLst>
              <a:ext uri="{FF2B5EF4-FFF2-40B4-BE49-F238E27FC236}">
                <a16:creationId xmlns:a16="http://schemas.microsoft.com/office/drawing/2014/main" id="{02F8A94A-57E1-8640-1B92-3A761F17BDD6}"/>
              </a:ext>
            </a:extLst>
          </p:cNvPr>
          <p:cNvSpPr txBox="1"/>
          <p:nvPr/>
        </p:nvSpPr>
        <p:spPr>
          <a:xfrm>
            <a:off x="791456" y="1120738"/>
            <a:ext cx="10071457" cy="4401205"/>
          </a:xfrm>
          <a:prstGeom prst="rect">
            <a:avLst/>
          </a:prstGeom>
          <a:noFill/>
        </p:spPr>
        <p:txBody>
          <a:bodyPr wrap="square" rtlCol="0">
            <a:spAutoFit/>
          </a:bodyPr>
          <a:lstStyle/>
          <a:p>
            <a:pPr marL="285750" lvl="0" indent="-285750" algn="l" eaLnBrk="0" fontAlgn="base" hangingPunct="0">
              <a:lnSpc>
                <a:spcPct val="100000"/>
              </a:lnSpc>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Constantia" panose="02030602050306030303" pitchFamily="18" charset="0"/>
            </a:endParaRPr>
          </a:p>
          <a:p>
            <a:pPr marL="285750" lvl="0" indent="-285750" algn="l" eaLnBrk="0" fontAlgn="base" hangingPunct="0">
              <a:lnSpc>
                <a:spcPct val="10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Constantia" panose="02030602050306030303" pitchFamily="18" charset="0"/>
              </a:rPr>
              <a:t>With this project, we aim to show how linear regression may be used practically in the automobile sector, by estimating the worth of cars during resale, leading to more informed decisions. </a:t>
            </a:r>
            <a:endParaRPr lang="en-US" altLang="en-US" sz="2000" dirty="0">
              <a:latin typeface="Constantia" panose="02030602050306030303" pitchFamily="18" charset="0"/>
            </a:endParaRPr>
          </a:p>
          <a:p>
            <a:pPr marL="285750" lvl="0" indent="-285750" algn="l" eaLnBrk="0" fontAlgn="base" hangingPunct="0">
              <a:lnSpc>
                <a:spcPct val="100000"/>
              </a:lnSpc>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Constantia" panose="02030602050306030303" pitchFamily="18" charset="0"/>
            </a:endParaRPr>
          </a:p>
          <a:p>
            <a:pPr marL="285750" lvl="0" indent="-285750" algn="l" eaLnBrk="0" fontAlgn="base" hangingPunct="0">
              <a:lnSpc>
                <a:spcPct val="10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Constantia" panose="02030602050306030303" pitchFamily="18" charset="0"/>
              </a:rPr>
              <a:t>By examining variables like brand, engine power, mileage, and year of production, a statistical technique called linear regression is useful for estimating automobile pricing.</a:t>
            </a:r>
          </a:p>
          <a:p>
            <a:pPr marL="285750" lvl="0" indent="-285750" algn="l" eaLnBrk="0" fontAlgn="base" hangingPunct="0">
              <a:lnSpc>
                <a:spcPct val="100000"/>
              </a:lnSpc>
              <a:spcBef>
                <a:spcPct val="0"/>
              </a:spcBef>
              <a:spcAft>
                <a:spcPct val="0"/>
              </a:spcAft>
              <a:buFont typeface="Arial" panose="020B0604020202020204" pitchFamily="34" charset="0"/>
              <a:buChar char="•"/>
            </a:pPr>
            <a:endParaRPr lang="en-US" altLang="en-US" sz="2000" dirty="0">
              <a:latin typeface="Constantia" panose="02030602050306030303" pitchFamily="18" charset="0"/>
            </a:endParaRPr>
          </a:p>
          <a:p>
            <a:pPr marL="285750" lvl="0" indent="-285750" algn="l" eaLnBrk="0" fontAlgn="base" hangingPunct="0">
              <a:lnSpc>
                <a:spcPct val="10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Constantia" panose="02030602050306030303" pitchFamily="18" charset="0"/>
              </a:rPr>
              <a:t> This approach finds correlations between these attributes and automobile pricing by looking at past sales data. Both buyers and sellers may make more informed selections with the help of this prediction model. </a:t>
            </a:r>
          </a:p>
          <a:p>
            <a:pPr lvl="0" algn="l"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Constantia" panose="02030602050306030303" pitchFamily="18" charset="0"/>
            </a:endParaRPr>
          </a:p>
          <a:p>
            <a:pPr marL="285750" lvl="0" indent="-285750" algn="l" eaLnBrk="0" fontAlgn="base" hangingPunct="0">
              <a:lnSpc>
                <a:spcPct val="10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Constantia" panose="02030602050306030303" pitchFamily="18" charset="0"/>
              </a:rPr>
              <a:t>Cars offered can be valued by buyers, and sellers can establish competition.</a:t>
            </a:r>
          </a:p>
          <a:p>
            <a:pPr marL="285750" lvl="0" indent="-285750" algn="l" eaLnBrk="0" fontAlgn="base" hangingPunct="0">
              <a:lnSpc>
                <a:spcPct val="100000"/>
              </a:lnSpc>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Constantia" panose="02030602050306030303" pitchFamily="18" charset="0"/>
            </a:endParaRPr>
          </a:p>
        </p:txBody>
      </p:sp>
    </p:spTree>
    <p:extLst>
      <p:ext uri="{BB962C8B-B14F-4D97-AF65-F5344CB8AC3E}">
        <p14:creationId xmlns:p14="http://schemas.microsoft.com/office/powerpoint/2010/main" val="81755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ADDED VARIABLE PLOTS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9" name="Picture 8">
            <a:extLst>
              <a:ext uri="{FF2B5EF4-FFF2-40B4-BE49-F238E27FC236}">
                <a16:creationId xmlns:a16="http://schemas.microsoft.com/office/drawing/2014/main" id="{D2784FCE-CF65-7C09-59A9-A1A31D7CAA04}"/>
              </a:ext>
            </a:extLst>
          </p:cNvPr>
          <p:cNvPicPr>
            <a:picLocks noChangeAspect="1"/>
          </p:cNvPicPr>
          <p:nvPr/>
        </p:nvPicPr>
        <p:blipFill>
          <a:blip r:embed="rId2"/>
          <a:stretch>
            <a:fillRect/>
          </a:stretch>
        </p:blipFill>
        <p:spPr>
          <a:xfrm>
            <a:off x="855314" y="899032"/>
            <a:ext cx="10674899" cy="5588287"/>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10" name="TextBox 9">
            <a:extLst>
              <a:ext uri="{FF2B5EF4-FFF2-40B4-BE49-F238E27FC236}">
                <a16:creationId xmlns:a16="http://schemas.microsoft.com/office/drawing/2014/main" id="{9E0C67AC-66A2-347D-C22B-5F171463E5A9}"/>
              </a:ext>
            </a:extLst>
          </p:cNvPr>
          <p:cNvSpPr txBox="1"/>
          <p:nvPr/>
        </p:nvSpPr>
        <p:spPr>
          <a:xfrm>
            <a:off x="6370064" y="3772860"/>
            <a:ext cx="5252267" cy="1754326"/>
          </a:xfrm>
          <a:prstGeom prst="rect">
            <a:avLst/>
          </a:prstGeom>
          <a:noFill/>
        </p:spPr>
        <p:txBody>
          <a:bodyPr wrap="square" rtlCol="0">
            <a:spAutoFit/>
          </a:bodyPr>
          <a:lstStyle/>
          <a:p>
            <a:r>
              <a:rPr lang="en-US" dirty="0">
                <a:latin typeface="Constantia" panose="02030602050306030303" pitchFamily="18" charset="0"/>
              </a:rPr>
              <a:t>From the Added Variable Plots above, shows the importance of all the X variables in defining the variance in response variable Y. </a:t>
            </a:r>
          </a:p>
          <a:p>
            <a:endParaRPr lang="en-US" dirty="0">
              <a:latin typeface="Constantia" panose="02030602050306030303" pitchFamily="18" charset="0"/>
            </a:endParaRPr>
          </a:p>
          <a:p>
            <a:r>
              <a:rPr lang="en-US" dirty="0">
                <a:latin typeface="Constantia" panose="02030602050306030303" pitchFamily="18" charset="0"/>
              </a:rPr>
              <a:t>So, the regression relationships in the fitted regression function are appropriate</a:t>
            </a:r>
            <a:endParaRPr lang="en-IN" dirty="0">
              <a:latin typeface="Constantia" panose="02030602050306030303" pitchFamily="18" charset="0"/>
            </a:endParaRPr>
          </a:p>
        </p:txBody>
      </p:sp>
    </p:spTree>
    <p:extLst>
      <p:ext uri="{BB962C8B-B14F-4D97-AF65-F5344CB8AC3E}">
        <p14:creationId xmlns:p14="http://schemas.microsoft.com/office/powerpoint/2010/main" val="40895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RESIDUAL ANALYSIS </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3" name="Picture 2">
            <a:extLst>
              <a:ext uri="{FF2B5EF4-FFF2-40B4-BE49-F238E27FC236}">
                <a16:creationId xmlns:a16="http://schemas.microsoft.com/office/drawing/2014/main" id="{470820FE-8DD2-240A-87AB-3723F627CBD3}"/>
              </a:ext>
            </a:extLst>
          </p:cNvPr>
          <p:cNvPicPr>
            <a:picLocks noChangeAspect="1"/>
          </p:cNvPicPr>
          <p:nvPr/>
        </p:nvPicPr>
        <p:blipFill>
          <a:blip r:embed="rId2"/>
          <a:stretch>
            <a:fillRect/>
          </a:stretch>
        </p:blipFill>
        <p:spPr>
          <a:xfrm>
            <a:off x="838200" y="999988"/>
            <a:ext cx="10592344" cy="5315223"/>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3123145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6" name="Picture 5">
            <a:extLst>
              <a:ext uri="{FF2B5EF4-FFF2-40B4-BE49-F238E27FC236}">
                <a16:creationId xmlns:a16="http://schemas.microsoft.com/office/drawing/2014/main" id="{AFAA35B0-D983-1368-2A4F-4989A5F4A819}"/>
              </a:ext>
            </a:extLst>
          </p:cNvPr>
          <p:cNvPicPr>
            <a:picLocks noChangeAspect="1"/>
          </p:cNvPicPr>
          <p:nvPr/>
        </p:nvPicPr>
        <p:blipFill>
          <a:blip r:embed="rId2"/>
          <a:stretch>
            <a:fillRect/>
          </a:stretch>
        </p:blipFill>
        <p:spPr>
          <a:xfrm>
            <a:off x="774156" y="967588"/>
            <a:ext cx="10579644" cy="5448580"/>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351407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2" name="Content Placeholder 4">
            <a:extLst>
              <a:ext uri="{FF2B5EF4-FFF2-40B4-BE49-F238E27FC236}">
                <a16:creationId xmlns:a16="http://schemas.microsoft.com/office/drawing/2014/main" id="{E2973FCD-ACEA-A590-ABBD-C085E8A577BF}"/>
              </a:ext>
            </a:extLst>
          </p:cNvPr>
          <p:cNvPicPr>
            <a:picLocks noGrp="1" noChangeAspect="1"/>
          </p:cNvPicPr>
          <p:nvPr>
            <p:ph idx="1"/>
          </p:nvPr>
        </p:nvPicPr>
        <p:blipFill>
          <a:blip r:embed="rId3"/>
          <a:stretch>
            <a:fillRect/>
          </a:stretch>
        </p:blipFill>
        <p:spPr>
          <a:xfrm>
            <a:off x="6336766" y="1788929"/>
            <a:ext cx="5378726" cy="3283119"/>
          </a:xfrm>
        </p:spPr>
      </p:pic>
      <p:pic>
        <p:nvPicPr>
          <p:cNvPr id="9" name="Picture 8">
            <a:extLst>
              <a:ext uri="{FF2B5EF4-FFF2-40B4-BE49-F238E27FC236}">
                <a16:creationId xmlns:a16="http://schemas.microsoft.com/office/drawing/2014/main" id="{30F50FC5-A921-D96C-9A09-CA5FC6513856}"/>
              </a:ext>
            </a:extLst>
          </p:cNvPr>
          <p:cNvPicPr>
            <a:picLocks noChangeAspect="1"/>
          </p:cNvPicPr>
          <p:nvPr/>
        </p:nvPicPr>
        <p:blipFill>
          <a:blip r:embed="rId4"/>
          <a:stretch>
            <a:fillRect/>
          </a:stretch>
        </p:blipFill>
        <p:spPr>
          <a:xfrm>
            <a:off x="461074" y="1418461"/>
            <a:ext cx="5749983" cy="4997707"/>
          </a:xfrm>
          <a:prstGeom prst="rect">
            <a:avLst/>
          </a:prstGeom>
        </p:spPr>
      </p:pic>
    </p:spTree>
    <p:extLst>
      <p:ext uri="{BB962C8B-B14F-4D97-AF65-F5344CB8AC3E}">
        <p14:creationId xmlns:p14="http://schemas.microsoft.com/office/powerpoint/2010/main" val="333363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313970"/>
            <a:ext cx="10515600" cy="4862993"/>
          </a:xfrm>
        </p:spPr>
        <p:txBody>
          <a:bodyPr>
            <a:normAutofit lnSpcReduction="10000"/>
          </a:bodyPr>
          <a:lstStyle/>
          <a:p>
            <a:r>
              <a:rPr lang="en-US" b="1" dirty="0">
                <a:latin typeface="Constantia" panose="02030602050306030303" pitchFamily="18" charset="0"/>
              </a:rPr>
              <a:t>Linearity assumption and Homoscedasticity assumption:</a:t>
            </a:r>
            <a:r>
              <a:rPr lang="en-US" dirty="0">
                <a:latin typeface="Constantia" panose="02030602050306030303" pitchFamily="18" charset="0"/>
              </a:rPr>
              <a:t> plots show linearity and Homoscedasticity of residuals</a:t>
            </a:r>
          </a:p>
          <a:p>
            <a:endParaRPr lang="en-US" dirty="0">
              <a:latin typeface="Constantia" panose="02030602050306030303" pitchFamily="18" charset="0"/>
            </a:endParaRPr>
          </a:p>
          <a:p>
            <a:r>
              <a:rPr lang="en-US" b="1" dirty="0">
                <a:latin typeface="Constantia" panose="02030602050306030303" pitchFamily="18" charset="0"/>
              </a:rPr>
              <a:t>Normality assumption:</a:t>
            </a:r>
            <a:r>
              <a:rPr lang="en-US" dirty="0">
                <a:latin typeface="Constantia" panose="02030602050306030303" pitchFamily="18" charset="0"/>
              </a:rPr>
              <a:t> Quantile-Quantile (QQ) plot, shows that there exists tail in both sides of normal distribution of residuals. Tail is prominent hence requires more tests to confirm.</a:t>
            </a:r>
          </a:p>
          <a:p>
            <a:endParaRPr lang="en-US" dirty="0">
              <a:latin typeface="Constantia" panose="02030602050306030303" pitchFamily="18" charset="0"/>
            </a:endParaRPr>
          </a:p>
          <a:p>
            <a:r>
              <a:rPr lang="en-US" b="1" dirty="0">
                <a:latin typeface="Constantia" panose="02030602050306030303" pitchFamily="18" charset="0"/>
              </a:rPr>
              <a:t>Outliers assumption:</a:t>
            </a:r>
            <a:r>
              <a:rPr lang="en-US" dirty="0">
                <a:latin typeface="Constantia" panose="02030602050306030303" pitchFamily="18" charset="0"/>
              </a:rPr>
              <a:t> plots show no sign of outliers.</a:t>
            </a:r>
          </a:p>
          <a:p>
            <a:endParaRPr lang="en-US" dirty="0">
              <a:latin typeface="Constantia" panose="02030602050306030303" pitchFamily="18" charset="0"/>
            </a:endParaRPr>
          </a:p>
          <a:p>
            <a:r>
              <a:rPr lang="en-US" b="1" dirty="0">
                <a:latin typeface="Constantia" panose="02030602050306030303" pitchFamily="18" charset="0"/>
              </a:rPr>
              <a:t>Independence Assumption</a:t>
            </a:r>
            <a:r>
              <a:rPr lang="en-US" dirty="0">
                <a:latin typeface="Constantia" panose="02030602050306030303" pitchFamily="18" charset="0"/>
              </a:rPr>
              <a:t> plots show independence of residuals</a:t>
            </a:r>
          </a:p>
          <a:p>
            <a:endParaRPr lang="en-IN" dirty="0"/>
          </a:p>
        </p:txBody>
      </p:sp>
    </p:spTree>
    <p:extLst>
      <p:ext uri="{BB962C8B-B14F-4D97-AF65-F5344CB8AC3E}">
        <p14:creationId xmlns:p14="http://schemas.microsoft.com/office/powerpoint/2010/main" val="198464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RESIDUAL ANALYSIS – DIAGNOSTIC TESTS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Correlation Normality Test</a:t>
            </a:r>
            <a:endParaRPr lang="en-US" sz="2400" dirty="0">
              <a:latin typeface="Constantia" panose="02030602050306030303" pitchFamily="18" charset="0"/>
            </a:endParaRPr>
          </a:p>
          <a:p>
            <a:endParaRPr lang="en-US" dirty="0">
              <a:latin typeface="Constantia" panose="02030602050306030303" pitchFamily="18" charset="0"/>
            </a:endParaRPr>
          </a:p>
          <a:p>
            <a:endParaRPr lang="en-IN" dirty="0"/>
          </a:p>
        </p:txBody>
      </p:sp>
      <p:pic>
        <p:nvPicPr>
          <p:cNvPr id="3" name="Picture 2">
            <a:extLst>
              <a:ext uri="{FF2B5EF4-FFF2-40B4-BE49-F238E27FC236}">
                <a16:creationId xmlns:a16="http://schemas.microsoft.com/office/drawing/2014/main" id="{AD2C51A7-FFAA-868C-A429-610E033F03A1}"/>
              </a:ext>
            </a:extLst>
          </p:cNvPr>
          <p:cNvPicPr>
            <a:picLocks noChangeAspect="1"/>
          </p:cNvPicPr>
          <p:nvPr/>
        </p:nvPicPr>
        <p:blipFill>
          <a:blip r:embed="rId3"/>
          <a:stretch>
            <a:fillRect/>
          </a:stretch>
        </p:blipFill>
        <p:spPr>
          <a:xfrm>
            <a:off x="802652" y="1605793"/>
            <a:ext cx="10551148" cy="4481240"/>
          </a:xfrm>
          <a:prstGeom prst="rect">
            <a:avLst/>
          </a:prstGeom>
        </p:spPr>
      </p:pic>
    </p:spTree>
    <p:extLst>
      <p:ext uri="{BB962C8B-B14F-4D97-AF65-F5344CB8AC3E}">
        <p14:creationId xmlns:p14="http://schemas.microsoft.com/office/powerpoint/2010/main" val="273438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INFERENCE IN REGRESSION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Confidence Interval for Beta k of MLR </a:t>
            </a:r>
            <a:r>
              <a:rPr lang="en-US" sz="2400" b="1" dirty="0" err="1">
                <a:latin typeface="Constantia" panose="02030602050306030303" pitchFamily="18" charset="0"/>
              </a:rPr>
              <a:t>ModelF</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r>
              <a:rPr lang="en-US" sz="2000" dirty="0">
                <a:latin typeface="Constantia" panose="02030602050306030303" pitchFamily="18" charset="0"/>
              </a:rPr>
              <a:t>The confidence Intervals of Betas are calculated above. x1x4 has the tightest interval and X9 has a wider confidence interval. </a:t>
            </a:r>
            <a:r>
              <a:rPr lang="en-US" sz="2000" dirty="0" err="1">
                <a:latin typeface="Constantia" panose="02030602050306030303" pitchFamily="18" charset="0"/>
              </a:rPr>
              <a:t>Neverthless</a:t>
            </a:r>
            <a:r>
              <a:rPr lang="en-US" sz="2000" dirty="0">
                <a:latin typeface="Constantia" panose="02030602050306030303" pitchFamily="18" charset="0"/>
              </a:rPr>
              <a:t>, as the range is less than 0.01 it is expected to be good enough.</a:t>
            </a:r>
            <a:endParaRPr lang="en-IN" sz="2000" dirty="0">
              <a:latin typeface="Constantia" panose="02030602050306030303" pitchFamily="18" charset="0"/>
            </a:endParaRPr>
          </a:p>
        </p:txBody>
      </p:sp>
      <p:pic>
        <p:nvPicPr>
          <p:cNvPr id="9" name="Picture 8">
            <a:extLst>
              <a:ext uri="{FF2B5EF4-FFF2-40B4-BE49-F238E27FC236}">
                <a16:creationId xmlns:a16="http://schemas.microsoft.com/office/drawing/2014/main" id="{1291689C-025C-2F57-2B20-436ECB1401BC}"/>
              </a:ext>
            </a:extLst>
          </p:cNvPr>
          <p:cNvPicPr>
            <a:picLocks noChangeAspect="1"/>
          </p:cNvPicPr>
          <p:nvPr/>
        </p:nvPicPr>
        <p:blipFill rotWithShape="1">
          <a:blip r:embed="rId3"/>
          <a:srcRect t="3249"/>
          <a:stretch/>
        </p:blipFill>
        <p:spPr>
          <a:xfrm>
            <a:off x="3367187" y="1733900"/>
            <a:ext cx="4416740" cy="3133704"/>
          </a:xfrm>
          <a:prstGeom prst="rect">
            <a:avLst/>
          </a:prstGeom>
        </p:spPr>
      </p:pic>
    </p:spTree>
    <p:extLst>
      <p:ext uri="{BB962C8B-B14F-4D97-AF65-F5344CB8AC3E}">
        <p14:creationId xmlns:p14="http://schemas.microsoft.com/office/powerpoint/2010/main" val="277692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MODELF – HYPOTHESIS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F-Test (ANOVA)For MLR</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3" name="Picture 2">
            <a:extLst>
              <a:ext uri="{FF2B5EF4-FFF2-40B4-BE49-F238E27FC236}">
                <a16:creationId xmlns:a16="http://schemas.microsoft.com/office/drawing/2014/main" id="{219C047A-88AC-9C84-2A57-DF42B4103D5C}"/>
              </a:ext>
            </a:extLst>
          </p:cNvPr>
          <p:cNvPicPr>
            <a:picLocks noChangeAspect="1"/>
          </p:cNvPicPr>
          <p:nvPr/>
        </p:nvPicPr>
        <p:blipFill>
          <a:blip r:embed="rId3"/>
          <a:stretch>
            <a:fillRect/>
          </a:stretch>
        </p:blipFill>
        <p:spPr>
          <a:xfrm>
            <a:off x="1542726" y="1567409"/>
            <a:ext cx="8423465" cy="5082834"/>
          </a:xfrm>
          <a:prstGeom prst="rect">
            <a:avLst/>
          </a:prstGeom>
        </p:spPr>
      </p:pic>
    </p:spTree>
    <p:extLst>
      <p:ext uri="{BB962C8B-B14F-4D97-AF65-F5344CB8AC3E}">
        <p14:creationId xmlns:p14="http://schemas.microsoft.com/office/powerpoint/2010/main" val="3290861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FINAL MLR MODELF</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Summary:</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9" name="Picture 8">
            <a:extLst>
              <a:ext uri="{FF2B5EF4-FFF2-40B4-BE49-F238E27FC236}">
                <a16:creationId xmlns:a16="http://schemas.microsoft.com/office/drawing/2014/main" id="{8442B166-72DF-DF44-09D9-F9D50173395D}"/>
              </a:ext>
            </a:extLst>
          </p:cNvPr>
          <p:cNvPicPr>
            <a:picLocks noChangeAspect="1"/>
          </p:cNvPicPr>
          <p:nvPr/>
        </p:nvPicPr>
        <p:blipFill>
          <a:blip r:embed="rId3"/>
          <a:stretch>
            <a:fillRect/>
          </a:stretch>
        </p:blipFill>
        <p:spPr>
          <a:xfrm>
            <a:off x="3068655" y="1033503"/>
            <a:ext cx="5314806" cy="3543204"/>
          </a:xfrm>
          <a:prstGeom prst="rect">
            <a:avLst/>
          </a:prstGeom>
        </p:spPr>
      </p:pic>
      <p:pic>
        <p:nvPicPr>
          <p:cNvPr id="11" name="Picture 10">
            <a:extLst>
              <a:ext uri="{FF2B5EF4-FFF2-40B4-BE49-F238E27FC236}">
                <a16:creationId xmlns:a16="http://schemas.microsoft.com/office/drawing/2014/main" id="{A9E035AD-96AC-3885-DA2F-D823416C820F}"/>
              </a:ext>
            </a:extLst>
          </p:cNvPr>
          <p:cNvPicPr>
            <a:picLocks noChangeAspect="1"/>
          </p:cNvPicPr>
          <p:nvPr/>
        </p:nvPicPr>
        <p:blipFill>
          <a:blip r:embed="rId4"/>
          <a:stretch>
            <a:fillRect/>
          </a:stretch>
        </p:blipFill>
        <p:spPr>
          <a:xfrm>
            <a:off x="1197285" y="4653127"/>
            <a:ext cx="8706297" cy="1739989"/>
          </a:xfrm>
          <a:prstGeom prst="rect">
            <a:avLst/>
          </a:prstGeom>
        </p:spPr>
      </p:pic>
    </p:spTree>
    <p:extLst>
      <p:ext uri="{BB962C8B-B14F-4D97-AF65-F5344CB8AC3E}">
        <p14:creationId xmlns:p14="http://schemas.microsoft.com/office/powerpoint/2010/main" val="1249504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 VALIDATION OF MODELF</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Summary:</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3" name="Picture 2">
            <a:extLst>
              <a:ext uri="{FF2B5EF4-FFF2-40B4-BE49-F238E27FC236}">
                <a16:creationId xmlns:a16="http://schemas.microsoft.com/office/drawing/2014/main" id="{5C1228D6-5A3C-1F03-FFC9-5BBDBA44C2B0}"/>
              </a:ext>
            </a:extLst>
          </p:cNvPr>
          <p:cNvPicPr>
            <a:picLocks noChangeAspect="1"/>
          </p:cNvPicPr>
          <p:nvPr/>
        </p:nvPicPr>
        <p:blipFill>
          <a:blip r:embed="rId3"/>
          <a:stretch>
            <a:fillRect/>
          </a:stretch>
        </p:blipFill>
        <p:spPr>
          <a:xfrm>
            <a:off x="3355147" y="851930"/>
            <a:ext cx="5816899" cy="3867349"/>
          </a:xfrm>
          <a:prstGeom prst="rect">
            <a:avLst/>
          </a:prstGeom>
        </p:spPr>
      </p:pic>
      <p:pic>
        <p:nvPicPr>
          <p:cNvPr id="12" name="Picture 11">
            <a:extLst>
              <a:ext uri="{FF2B5EF4-FFF2-40B4-BE49-F238E27FC236}">
                <a16:creationId xmlns:a16="http://schemas.microsoft.com/office/drawing/2014/main" id="{75ECD569-8E70-AB12-5C11-798EC7697E45}"/>
              </a:ext>
            </a:extLst>
          </p:cNvPr>
          <p:cNvPicPr>
            <a:picLocks noChangeAspect="1"/>
          </p:cNvPicPr>
          <p:nvPr/>
        </p:nvPicPr>
        <p:blipFill>
          <a:blip r:embed="rId4"/>
          <a:stretch>
            <a:fillRect/>
          </a:stretch>
        </p:blipFill>
        <p:spPr>
          <a:xfrm>
            <a:off x="1173393" y="4714582"/>
            <a:ext cx="7817252" cy="2095153"/>
          </a:xfrm>
          <a:prstGeom prst="rect">
            <a:avLst/>
          </a:prstGeom>
        </p:spPr>
      </p:pic>
    </p:spTree>
    <p:extLst>
      <p:ext uri="{BB962C8B-B14F-4D97-AF65-F5344CB8AC3E}">
        <p14:creationId xmlns:p14="http://schemas.microsoft.com/office/powerpoint/2010/main" val="2865206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8FA92F-3B52-DF28-1809-328AED43DA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248" t="27797" r="29515" b="14281"/>
          <a:stretch/>
        </p:blipFill>
        <p:spPr>
          <a:xfrm>
            <a:off x="712305" y="360098"/>
            <a:ext cx="1707702" cy="1677025"/>
          </a:xfrm>
          <a:prstGeom prst="ellipse">
            <a:avLst/>
          </a:prstGeom>
        </p:spPr>
      </p:pic>
      <p:sp>
        <p:nvSpPr>
          <p:cNvPr id="14" name="Rectangle: Rounded Corners 13">
            <a:extLst>
              <a:ext uri="{FF2B5EF4-FFF2-40B4-BE49-F238E27FC236}">
                <a16:creationId xmlns:a16="http://schemas.microsoft.com/office/drawing/2014/main" id="{9DDFABCB-A12F-4F85-B22A-D4AA8647CD89}"/>
              </a:ext>
            </a:extLst>
          </p:cNvPr>
          <p:cNvSpPr/>
          <p:nvPr/>
        </p:nvSpPr>
        <p:spPr>
          <a:xfrm>
            <a:off x="8411687" y="320771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Brand</a:t>
            </a:r>
          </a:p>
        </p:txBody>
      </p:sp>
      <p:sp>
        <p:nvSpPr>
          <p:cNvPr id="23" name="Rectangle: Rounded Corners 22">
            <a:extLst>
              <a:ext uri="{FF2B5EF4-FFF2-40B4-BE49-F238E27FC236}">
                <a16:creationId xmlns:a16="http://schemas.microsoft.com/office/drawing/2014/main" id="{D94403FB-11A6-A431-6CB5-1026B12E821E}"/>
              </a:ext>
            </a:extLst>
          </p:cNvPr>
          <p:cNvSpPr/>
          <p:nvPr/>
        </p:nvSpPr>
        <p:spPr>
          <a:xfrm>
            <a:off x="8411687" y="372126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Fuel Type</a:t>
            </a:r>
          </a:p>
        </p:txBody>
      </p:sp>
      <p:sp>
        <p:nvSpPr>
          <p:cNvPr id="24" name="Rectangle: Rounded Corners 23">
            <a:extLst>
              <a:ext uri="{FF2B5EF4-FFF2-40B4-BE49-F238E27FC236}">
                <a16:creationId xmlns:a16="http://schemas.microsoft.com/office/drawing/2014/main" id="{FCCF0455-3341-5A8D-0D42-EDE84BE89A64}"/>
              </a:ext>
            </a:extLst>
          </p:cNvPr>
          <p:cNvSpPr/>
          <p:nvPr/>
        </p:nvSpPr>
        <p:spPr>
          <a:xfrm>
            <a:off x="8411687" y="423481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Seller</a:t>
            </a:r>
          </a:p>
        </p:txBody>
      </p:sp>
      <p:sp>
        <p:nvSpPr>
          <p:cNvPr id="25" name="Rectangle: Rounded Corners 24">
            <a:extLst>
              <a:ext uri="{FF2B5EF4-FFF2-40B4-BE49-F238E27FC236}">
                <a16:creationId xmlns:a16="http://schemas.microsoft.com/office/drawing/2014/main" id="{F0455F2D-AF03-B7D5-0B66-84CC1CE39025}"/>
              </a:ext>
            </a:extLst>
          </p:cNvPr>
          <p:cNvSpPr/>
          <p:nvPr/>
        </p:nvSpPr>
        <p:spPr>
          <a:xfrm>
            <a:off x="8411687" y="474836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Transmission</a:t>
            </a:r>
          </a:p>
        </p:txBody>
      </p:sp>
      <p:sp>
        <p:nvSpPr>
          <p:cNvPr id="26" name="Rectangle: Rounded Corners 25">
            <a:extLst>
              <a:ext uri="{FF2B5EF4-FFF2-40B4-BE49-F238E27FC236}">
                <a16:creationId xmlns:a16="http://schemas.microsoft.com/office/drawing/2014/main" id="{AD40330A-7599-3969-8FAA-6F552FFEECBE}"/>
              </a:ext>
            </a:extLst>
          </p:cNvPr>
          <p:cNvSpPr/>
          <p:nvPr/>
        </p:nvSpPr>
        <p:spPr>
          <a:xfrm>
            <a:off x="8411687" y="526191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Owner type</a:t>
            </a:r>
          </a:p>
        </p:txBody>
      </p:sp>
      <p:sp>
        <p:nvSpPr>
          <p:cNvPr id="27" name="Rectangle: Rounded Corners 26">
            <a:extLst>
              <a:ext uri="{FF2B5EF4-FFF2-40B4-BE49-F238E27FC236}">
                <a16:creationId xmlns:a16="http://schemas.microsoft.com/office/drawing/2014/main" id="{C1BF6E4E-1A39-7410-3230-1ED64E34DAD6}"/>
              </a:ext>
            </a:extLst>
          </p:cNvPr>
          <p:cNvSpPr/>
          <p:nvPr/>
        </p:nvSpPr>
        <p:spPr>
          <a:xfrm>
            <a:off x="5069133" y="320552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Year</a:t>
            </a:r>
          </a:p>
        </p:txBody>
      </p:sp>
      <p:sp>
        <p:nvSpPr>
          <p:cNvPr id="28" name="Rectangle: Rounded Corners 27">
            <a:extLst>
              <a:ext uri="{FF2B5EF4-FFF2-40B4-BE49-F238E27FC236}">
                <a16:creationId xmlns:a16="http://schemas.microsoft.com/office/drawing/2014/main" id="{E8F2B960-84F8-3CB1-5280-98D1E7A2FD1A}"/>
              </a:ext>
            </a:extLst>
          </p:cNvPr>
          <p:cNvSpPr/>
          <p:nvPr/>
        </p:nvSpPr>
        <p:spPr>
          <a:xfrm>
            <a:off x="5069133" y="371907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Mileage</a:t>
            </a:r>
          </a:p>
        </p:txBody>
      </p:sp>
      <p:sp>
        <p:nvSpPr>
          <p:cNvPr id="29" name="Rectangle: Rounded Corners 28">
            <a:extLst>
              <a:ext uri="{FF2B5EF4-FFF2-40B4-BE49-F238E27FC236}">
                <a16:creationId xmlns:a16="http://schemas.microsoft.com/office/drawing/2014/main" id="{73787495-DC0D-F8AC-7B1C-BF05E5B00285}"/>
              </a:ext>
            </a:extLst>
          </p:cNvPr>
          <p:cNvSpPr/>
          <p:nvPr/>
        </p:nvSpPr>
        <p:spPr>
          <a:xfrm>
            <a:off x="5069133" y="423262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Engine size</a:t>
            </a:r>
          </a:p>
        </p:txBody>
      </p:sp>
      <p:sp>
        <p:nvSpPr>
          <p:cNvPr id="30" name="Rectangle: Rounded Corners 29">
            <a:extLst>
              <a:ext uri="{FF2B5EF4-FFF2-40B4-BE49-F238E27FC236}">
                <a16:creationId xmlns:a16="http://schemas.microsoft.com/office/drawing/2014/main" id="{1D0AB86D-3C8D-C646-8695-5809F8A6AAEA}"/>
              </a:ext>
            </a:extLst>
          </p:cNvPr>
          <p:cNvSpPr/>
          <p:nvPr/>
        </p:nvSpPr>
        <p:spPr>
          <a:xfrm>
            <a:off x="5069133" y="474617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Engine Power</a:t>
            </a:r>
          </a:p>
        </p:txBody>
      </p:sp>
      <p:sp>
        <p:nvSpPr>
          <p:cNvPr id="31" name="Rectangle: Rounded Corners 30">
            <a:extLst>
              <a:ext uri="{FF2B5EF4-FFF2-40B4-BE49-F238E27FC236}">
                <a16:creationId xmlns:a16="http://schemas.microsoft.com/office/drawing/2014/main" id="{D89ECD50-4E3D-4C05-DF10-CA6B94251466}"/>
              </a:ext>
            </a:extLst>
          </p:cNvPr>
          <p:cNvSpPr/>
          <p:nvPr/>
        </p:nvSpPr>
        <p:spPr>
          <a:xfrm>
            <a:off x="5069133" y="525972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Miles Driven</a:t>
            </a:r>
          </a:p>
        </p:txBody>
      </p:sp>
      <p:sp>
        <p:nvSpPr>
          <p:cNvPr id="32" name="Rectangle: Rounded Corners 31">
            <a:extLst>
              <a:ext uri="{FF2B5EF4-FFF2-40B4-BE49-F238E27FC236}">
                <a16:creationId xmlns:a16="http://schemas.microsoft.com/office/drawing/2014/main" id="{2F3D2E1E-6DC2-1F73-F452-012AEE945C18}"/>
              </a:ext>
            </a:extLst>
          </p:cNvPr>
          <p:cNvSpPr/>
          <p:nvPr/>
        </p:nvSpPr>
        <p:spPr>
          <a:xfrm>
            <a:off x="5069133" y="5773276"/>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No of Seats</a:t>
            </a:r>
          </a:p>
        </p:txBody>
      </p:sp>
      <p:sp>
        <p:nvSpPr>
          <p:cNvPr id="33" name="Rectangle: Rounded Corners 32">
            <a:extLst>
              <a:ext uri="{FF2B5EF4-FFF2-40B4-BE49-F238E27FC236}">
                <a16:creationId xmlns:a16="http://schemas.microsoft.com/office/drawing/2014/main" id="{E6627F0C-7CEB-B281-9789-16247EE14E85}"/>
              </a:ext>
            </a:extLst>
          </p:cNvPr>
          <p:cNvSpPr/>
          <p:nvPr/>
        </p:nvSpPr>
        <p:spPr>
          <a:xfrm>
            <a:off x="1097091" y="3541592"/>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Source: Kaggle.com</a:t>
            </a:r>
          </a:p>
        </p:txBody>
      </p:sp>
      <p:sp>
        <p:nvSpPr>
          <p:cNvPr id="34" name="Rectangle: Rounded Corners 33">
            <a:extLst>
              <a:ext uri="{FF2B5EF4-FFF2-40B4-BE49-F238E27FC236}">
                <a16:creationId xmlns:a16="http://schemas.microsoft.com/office/drawing/2014/main" id="{3A1E92E0-FA3D-DC78-5378-EA54140B3093}"/>
              </a:ext>
            </a:extLst>
          </p:cNvPr>
          <p:cNvSpPr/>
          <p:nvPr/>
        </p:nvSpPr>
        <p:spPr>
          <a:xfrm>
            <a:off x="1097091" y="4051167"/>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Observations: 3998</a:t>
            </a:r>
          </a:p>
        </p:txBody>
      </p:sp>
      <p:sp>
        <p:nvSpPr>
          <p:cNvPr id="35" name="Rectangle: Rounded Corners 34">
            <a:extLst>
              <a:ext uri="{FF2B5EF4-FFF2-40B4-BE49-F238E27FC236}">
                <a16:creationId xmlns:a16="http://schemas.microsoft.com/office/drawing/2014/main" id="{19A5F2B4-D08D-254C-117A-F70F1F9F42E2}"/>
              </a:ext>
            </a:extLst>
          </p:cNvPr>
          <p:cNvSpPr/>
          <p:nvPr/>
        </p:nvSpPr>
        <p:spPr>
          <a:xfrm>
            <a:off x="1097091" y="4564717"/>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Variables: 11</a:t>
            </a:r>
          </a:p>
        </p:txBody>
      </p:sp>
      <p:sp>
        <p:nvSpPr>
          <p:cNvPr id="36" name="Rectangle: Rounded Corners 35">
            <a:extLst>
              <a:ext uri="{FF2B5EF4-FFF2-40B4-BE49-F238E27FC236}">
                <a16:creationId xmlns:a16="http://schemas.microsoft.com/office/drawing/2014/main" id="{9588D4D1-BF10-F197-FB5A-B91DDB366D11}"/>
              </a:ext>
            </a:extLst>
          </p:cNvPr>
          <p:cNvSpPr/>
          <p:nvPr/>
        </p:nvSpPr>
        <p:spPr>
          <a:xfrm>
            <a:off x="1097091" y="5069437"/>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Fuel Type</a:t>
            </a:r>
          </a:p>
        </p:txBody>
      </p:sp>
      <p:sp>
        <p:nvSpPr>
          <p:cNvPr id="37" name="Title 1">
            <a:extLst>
              <a:ext uri="{FF2B5EF4-FFF2-40B4-BE49-F238E27FC236}">
                <a16:creationId xmlns:a16="http://schemas.microsoft.com/office/drawing/2014/main" id="{48AC922A-C77F-5B74-294C-405C465B3439}"/>
              </a:ext>
            </a:extLst>
          </p:cNvPr>
          <p:cNvSpPr>
            <a:spLocks noGrp="1"/>
          </p:cNvSpPr>
          <p:nvPr>
            <p:ph type="title"/>
          </p:nvPr>
        </p:nvSpPr>
        <p:spPr>
          <a:xfrm>
            <a:off x="3612136" y="196078"/>
            <a:ext cx="4799551" cy="818216"/>
          </a:xfrm>
        </p:spPr>
        <p:txBody>
          <a:bodyPr>
            <a:normAutofit/>
          </a:bodyPr>
          <a:lstStyle/>
          <a:p>
            <a:r>
              <a:rPr lang="en-IN" sz="3200" dirty="0">
                <a:latin typeface="Constantia" panose="02030602050306030303" pitchFamily="18" charset="0"/>
              </a:rPr>
              <a:t>DATA EXPLORATION</a:t>
            </a:r>
          </a:p>
        </p:txBody>
      </p:sp>
      <p:sp>
        <p:nvSpPr>
          <p:cNvPr id="38" name="Rectangle: Rounded Corners 37">
            <a:extLst>
              <a:ext uri="{FF2B5EF4-FFF2-40B4-BE49-F238E27FC236}">
                <a16:creationId xmlns:a16="http://schemas.microsoft.com/office/drawing/2014/main" id="{AA8FEBA4-7775-52E2-9CFC-61CC813E08BF}"/>
              </a:ext>
            </a:extLst>
          </p:cNvPr>
          <p:cNvSpPr/>
          <p:nvPr/>
        </p:nvSpPr>
        <p:spPr>
          <a:xfrm>
            <a:off x="7031663" y="1444478"/>
            <a:ext cx="2454461" cy="665888"/>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Dependent variable:</a:t>
            </a:r>
          </a:p>
          <a:p>
            <a:pPr algn="ctr"/>
            <a:r>
              <a:rPr lang="en-IN" dirty="0">
                <a:solidFill>
                  <a:schemeClr val="tx1"/>
                </a:solidFill>
                <a:latin typeface="Constantia" panose="02030602050306030303" pitchFamily="18" charset="0"/>
                <a:cs typeface="Times New Roman" panose="02020603050405020304" pitchFamily="18" charset="0"/>
              </a:rPr>
              <a:t>Selling Price</a:t>
            </a:r>
          </a:p>
        </p:txBody>
      </p:sp>
      <p:sp>
        <p:nvSpPr>
          <p:cNvPr id="40" name="Rectangle: Rounded Corners 39">
            <a:extLst>
              <a:ext uri="{FF2B5EF4-FFF2-40B4-BE49-F238E27FC236}">
                <a16:creationId xmlns:a16="http://schemas.microsoft.com/office/drawing/2014/main" id="{1A411D1C-D578-E0F4-9E1F-19A4C1E3CC21}"/>
              </a:ext>
            </a:extLst>
          </p:cNvPr>
          <p:cNvSpPr/>
          <p:nvPr/>
        </p:nvSpPr>
        <p:spPr>
          <a:xfrm>
            <a:off x="5069133" y="2545207"/>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Continuous Variables:</a:t>
            </a:r>
          </a:p>
        </p:txBody>
      </p:sp>
      <p:sp>
        <p:nvSpPr>
          <p:cNvPr id="41" name="Rectangle: Rounded Corners 40">
            <a:extLst>
              <a:ext uri="{FF2B5EF4-FFF2-40B4-BE49-F238E27FC236}">
                <a16:creationId xmlns:a16="http://schemas.microsoft.com/office/drawing/2014/main" id="{AB438978-67A1-6AF6-6695-E760E29FA9B3}"/>
              </a:ext>
            </a:extLst>
          </p:cNvPr>
          <p:cNvSpPr/>
          <p:nvPr/>
        </p:nvSpPr>
        <p:spPr>
          <a:xfrm>
            <a:off x="8411687" y="2549609"/>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Categorical Variables:</a:t>
            </a:r>
          </a:p>
        </p:txBody>
      </p:sp>
      <p:sp>
        <p:nvSpPr>
          <p:cNvPr id="42" name="Rectangle: Rounded Corners 41">
            <a:extLst>
              <a:ext uri="{FF2B5EF4-FFF2-40B4-BE49-F238E27FC236}">
                <a16:creationId xmlns:a16="http://schemas.microsoft.com/office/drawing/2014/main" id="{70AB170A-6D7F-A9D3-4FD9-57B0C756D60B}"/>
              </a:ext>
            </a:extLst>
          </p:cNvPr>
          <p:cNvSpPr/>
          <p:nvPr/>
        </p:nvSpPr>
        <p:spPr>
          <a:xfrm>
            <a:off x="1086153" y="2563293"/>
            <a:ext cx="2642670" cy="403544"/>
          </a:xfrm>
          <a:prstGeom prst="roundRect">
            <a:avLst/>
          </a:prstGeom>
          <a:solidFill>
            <a:srgbClr val="FFEB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tantia" panose="02030602050306030303" pitchFamily="18" charset="0"/>
                <a:cs typeface="Times New Roman" panose="02020603050405020304" pitchFamily="18" charset="0"/>
              </a:rPr>
              <a:t>Dataset Details:</a:t>
            </a:r>
          </a:p>
        </p:txBody>
      </p:sp>
    </p:spTree>
    <p:extLst>
      <p:ext uri="{BB962C8B-B14F-4D97-AF65-F5344CB8AC3E}">
        <p14:creationId xmlns:p14="http://schemas.microsoft.com/office/powerpoint/2010/main" val="3667750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OUTLIERS IN Y: Using Deleted Studentized Residuals:</a:t>
            </a:r>
          </a:p>
          <a:p>
            <a:pPr marL="0" indent="0">
              <a:buNone/>
            </a:pPr>
            <a:r>
              <a:rPr lang="en-US" sz="2000" dirty="0">
                <a:solidFill>
                  <a:srgbClr val="0D0D0D"/>
                </a:solidFill>
                <a:highlight>
                  <a:srgbClr val="FFFFFF"/>
                </a:highlight>
                <a:latin typeface="Constantia" panose="02030602050306030303" pitchFamily="18" charset="0"/>
              </a:rPr>
              <a:t>The deleted studentized residual difference shows 10 cases that are outlying Y observation (outlier).</a:t>
            </a:r>
          </a:p>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OUTLIERS IN X: Using Leverage:</a:t>
            </a:r>
          </a:p>
          <a:p>
            <a:pPr marL="0" indent="0">
              <a:buNone/>
            </a:pPr>
            <a:r>
              <a:rPr lang="en-US" sz="2000" dirty="0">
                <a:solidFill>
                  <a:srgbClr val="0D0D0D"/>
                </a:solidFill>
                <a:highlight>
                  <a:srgbClr val="FFFFFF"/>
                </a:highlight>
                <a:latin typeface="Constantia" panose="02030602050306030303" pitchFamily="18" charset="0"/>
              </a:rPr>
              <a:t>282 cases have been observed to be outliers using leverage measure.</a:t>
            </a:r>
          </a:p>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Using DFBETAS, 339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 cases have been identified.</a:t>
            </a: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Title 1">
            <a:extLst>
              <a:ext uri="{FF2B5EF4-FFF2-40B4-BE49-F238E27FC236}">
                <a16:creationId xmlns:a16="http://schemas.microsoft.com/office/drawing/2014/main" id="{0921E3FE-9B5E-B8FF-3A75-ED186A4FAFE4}"/>
              </a:ext>
            </a:extLst>
          </p:cNvPr>
          <p:cNvSpPr txBox="1">
            <a:spLocks/>
          </p:cNvSpPr>
          <p:nvPr/>
        </p:nvSpPr>
        <p:spPr>
          <a:xfrm>
            <a:off x="838200" y="372810"/>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OUTLIER AND INFLUENCIAL CASE ANALYSIS</a:t>
            </a:r>
            <a:endParaRPr lang="en-IN" sz="2800" dirty="0">
              <a:latin typeface="Constantia" panose="02030602050306030303" pitchFamily="18" charset="0"/>
            </a:endParaRPr>
          </a:p>
        </p:txBody>
      </p:sp>
      <p:pic>
        <p:nvPicPr>
          <p:cNvPr id="4" name="Picture 3">
            <a:extLst>
              <a:ext uri="{FF2B5EF4-FFF2-40B4-BE49-F238E27FC236}">
                <a16:creationId xmlns:a16="http://schemas.microsoft.com/office/drawing/2014/main" id="{92D8CD92-8B11-BCA7-3272-4FA81A82DFC6}"/>
              </a:ext>
            </a:extLst>
          </p:cNvPr>
          <p:cNvPicPr>
            <a:picLocks noChangeAspect="1"/>
          </p:cNvPicPr>
          <p:nvPr/>
        </p:nvPicPr>
        <p:blipFill rotWithShape="1">
          <a:blip r:embed="rId3"/>
          <a:srcRect t="43012"/>
          <a:stretch/>
        </p:blipFill>
        <p:spPr>
          <a:xfrm>
            <a:off x="3374306" y="4335630"/>
            <a:ext cx="4940554" cy="2522370"/>
          </a:xfrm>
          <a:prstGeom prst="rect">
            <a:avLst/>
          </a:prstGeom>
        </p:spPr>
      </p:pic>
    </p:spTree>
    <p:extLst>
      <p:ext uri="{BB962C8B-B14F-4D97-AF65-F5344CB8AC3E}">
        <p14:creationId xmlns:p14="http://schemas.microsoft.com/office/powerpoint/2010/main" val="3758196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OUTLIER AND INFLUENCIAL CASE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As per the values of </a:t>
            </a:r>
            <a:r>
              <a:rPr lang="en-US" sz="2000" dirty="0" err="1">
                <a:solidFill>
                  <a:srgbClr val="0D0D0D"/>
                </a:solidFill>
                <a:highlight>
                  <a:srgbClr val="FFFFFF"/>
                </a:highlight>
                <a:latin typeface="Constantia" panose="02030602050306030303" pitchFamily="18" charset="0"/>
              </a:rPr>
              <a:t>DFBetas</a:t>
            </a:r>
            <a:r>
              <a:rPr lang="en-US" sz="2000" dirty="0">
                <a:solidFill>
                  <a:srgbClr val="0D0D0D"/>
                </a:solidFill>
                <a:highlight>
                  <a:srgbClr val="FFFFFF"/>
                </a:highlight>
                <a:latin typeface="Constantia" panose="02030602050306030303" pitchFamily="18" charset="0"/>
              </a:rPr>
              <a:t>, 339 </a:t>
            </a:r>
            <a:r>
              <a:rPr lang="en-US" sz="2000" dirty="0" err="1">
                <a:solidFill>
                  <a:srgbClr val="0D0D0D"/>
                </a:solidFill>
                <a:highlight>
                  <a:srgbClr val="FFFFFF"/>
                </a:highlight>
                <a:latin typeface="Constantia" panose="02030602050306030303" pitchFamily="18" charset="0"/>
              </a:rPr>
              <a:t>infuencial</a:t>
            </a:r>
            <a:r>
              <a:rPr lang="en-US" sz="2000" dirty="0">
                <a:solidFill>
                  <a:srgbClr val="0D0D0D"/>
                </a:solidFill>
                <a:highlight>
                  <a:srgbClr val="FFFFFF"/>
                </a:highlight>
                <a:latin typeface="Constantia" panose="02030602050306030303" pitchFamily="18" charset="0"/>
              </a:rPr>
              <a:t> cases have been </a:t>
            </a:r>
            <a:r>
              <a:rPr lang="en-US" sz="2000" dirty="0" err="1">
                <a:solidFill>
                  <a:srgbClr val="0D0D0D"/>
                </a:solidFill>
                <a:highlight>
                  <a:srgbClr val="FFFFFF"/>
                </a:highlight>
                <a:latin typeface="Constantia" panose="02030602050306030303" pitchFamily="18" charset="0"/>
              </a:rPr>
              <a:t>indentified</a:t>
            </a:r>
            <a:r>
              <a:rPr lang="en-US" sz="2000" dirty="0">
                <a:solidFill>
                  <a:srgbClr val="0D0D0D"/>
                </a:solidFill>
                <a:highlight>
                  <a:srgbClr val="FFFFFF"/>
                </a:highlight>
                <a:latin typeface="Constantia" panose="02030602050306030303" pitchFamily="18" charset="0"/>
              </a:rPr>
              <a:t> in the model. Additionally,282 outliers in X have been identified.</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Further there are 10 outliers in Y identified which are also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Of the lists, 28 observations have been identified to be present in both.</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They are: 352, 494, 507, 561, 874, 908, 998, 1056, 1181, 1482, 1590, 1827, 1948, 1952, 2014, 2288, 2356, 2420, 2720, 2791, 2806, 2889, 2907, 2924, 2926, 3059, 3107, 3162</a:t>
            </a:r>
          </a:p>
          <a:p>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Hence these 28 observations are outliers which are </a:t>
            </a:r>
            <a:r>
              <a:rPr lang="en-US" sz="2000" dirty="0" err="1">
                <a:solidFill>
                  <a:srgbClr val="0D0D0D"/>
                </a:solidFill>
                <a:highlight>
                  <a:srgbClr val="FFFFFF"/>
                </a:highlight>
                <a:latin typeface="Constantia" panose="02030602050306030303" pitchFamily="18" charset="0"/>
              </a:rPr>
              <a:t>influencial</a:t>
            </a:r>
            <a:r>
              <a:rPr lang="en-US" sz="2000" dirty="0">
                <a:solidFill>
                  <a:srgbClr val="0D0D0D"/>
                </a:solidFill>
                <a:highlight>
                  <a:srgbClr val="FFFFFF"/>
                </a:highlight>
                <a:latin typeface="Constantia" panose="02030602050306030303" pitchFamily="18" charset="0"/>
              </a:rPr>
              <a:t>. As these are affecting the fit of the model, we delete the 28 observations from the model.</a:t>
            </a: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377502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ADDED VARIABLE PLOTS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6" name="Picture 5">
            <a:extLst>
              <a:ext uri="{FF2B5EF4-FFF2-40B4-BE49-F238E27FC236}">
                <a16:creationId xmlns:a16="http://schemas.microsoft.com/office/drawing/2014/main" id="{FEC0514D-0AD7-6349-FB53-6B1B03DEF545}"/>
              </a:ext>
            </a:extLst>
          </p:cNvPr>
          <p:cNvPicPr>
            <a:picLocks noChangeAspect="1"/>
          </p:cNvPicPr>
          <p:nvPr/>
        </p:nvPicPr>
        <p:blipFill>
          <a:blip r:embed="rId3"/>
          <a:stretch>
            <a:fillRect/>
          </a:stretch>
        </p:blipFill>
        <p:spPr>
          <a:xfrm>
            <a:off x="847455" y="815841"/>
            <a:ext cx="9652667" cy="2613159"/>
          </a:xfrm>
          <a:prstGeom prst="rect">
            <a:avLst/>
          </a:prstGeom>
        </p:spPr>
      </p:pic>
      <p:pic>
        <p:nvPicPr>
          <p:cNvPr id="10" name="Picture 9">
            <a:extLst>
              <a:ext uri="{FF2B5EF4-FFF2-40B4-BE49-F238E27FC236}">
                <a16:creationId xmlns:a16="http://schemas.microsoft.com/office/drawing/2014/main" id="{F7284C67-B10F-FB0F-02A1-4B0F3662AD58}"/>
              </a:ext>
            </a:extLst>
          </p:cNvPr>
          <p:cNvPicPr>
            <a:picLocks noChangeAspect="1"/>
          </p:cNvPicPr>
          <p:nvPr/>
        </p:nvPicPr>
        <p:blipFill>
          <a:blip r:embed="rId4"/>
          <a:stretch>
            <a:fillRect/>
          </a:stretch>
        </p:blipFill>
        <p:spPr>
          <a:xfrm>
            <a:off x="939227" y="3578839"/>
            <a:ext cx="9469122" cy="2681728"/>
          </a:xfrm>
          <a:prstGeom prst="rect">
            <a:avLst/>
          </a:prstGeom>
        </p:spPr>
      </p:pic>
    </p:spTree>
    <p:extLst>
      <p:ext uri="{BB962C8B-B14F-4D97-AF65-F5344CB8AC3E}">
        <p14:creationId xmlns:p14="http://schemas.microsoft.com/office/powerpoint/2010/main" val="97406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ADDED VARIABLE PLOTS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10" name="TextBox 9">
            <a:extLst>
              <a:ext uri="{FF2B5EF4-FFF2-40B4-BE49-F238E27FC236}">
                <a16:creationId xmlns:a16="http://schemas.microsoft.com/office/drawing/2014/main" id="{9E0C67AC-66A2-347D-C22B-5F171463E5A9}"/>
              </a:ext>
            </a:extLst>
          </p:cNvPr>
          <p:cNvSpPr txBox="1"/>
          <p:nvPr/>
        </p:nvSpPr>
        <p:spPr>
          <a:xfrm>
            <a:off x="6705776" y="2180272"/>
            <a:ext cx="5252267" cy="1754326"/>
          </a:xfrm>
          <a:prstGeom prst="rect">
            <a:avLst/>
          </a:prstGeom>
          <a:noFill/>
        </p:spPr>
        <p:txBody>
          <a:bodyPr wrap="square" rtlCol="0">
            <a:spAutoFit/>
          </a:bodyPr>
          <a:lstStyle/>
          <a:p>
            <a:r>
              <a:rPr lang="en-US" dirty="0">
                <a:latin typeface="Constantia" panose="02030602050306030303" pitchFamily="18" charset="0"/>
              </a:rPr>
              <a:t>From the Added Variable Plots above, shows the importance of all the X variables in defining the variance in response variable Y. </a:t>
            </a:r>
          </a:p>
          <a:p>
            <a:endParaRPr lang="en-US" dirty="0">
              <a:latin typeface="Constantia" panose="02030602050306030303" pitchFamily="18" charset="0"/>
            </a:endParaRPr>
          </a:p>
          <a:p>
            <a:r>
              <a:rPr lang="en-US" dirty="0">
                <a:latin typeface="Constantia" panose="02030602050306030303" pitchFamily="18" charset="0"/>
              </a:rPr>
              <a:t>So, the regression relationships in the fitted regression function are appropriate</a:t>
            </a:r>
            <a:endParaRPr lang="en-IN" dirty="0">
              <a:latin typeface="Constantia" panose="02030602050306030303" pitchFamily="18" charset="0"/>
            </a:endParaRPr>
          </a:p>
        </p:txBody>
      </p:sp>
      <p:pic>
        <p:nvPicPr>
          <p:cNvPr id="3" name="Picture 2">
            <a:extLst>
              <a:ext uri="{FF2B5EF4-FFF2-40B4-BE49-F238E27FC236}">
                <a16:creationId xmlns:a16="http://schemas.microsoft.com/office/drawing/2014/main" id="{34F6687E-C93A-EBBC-6E5D-51A68BA7C3E4}"/>
              </a:ext>
            </a:extLst>
          </p:cNvPr>
          <p:cNvPicPr>
            <a:picLocks noChangeAspect="1"/>
          </p:cNvPicPr>
          <p:nvPr/>
        </p:nvPicPr>
        <p:blipFill>
          <a:blip r:embed="rId3"/>
          <a:stretch>
            <a:fillRect/>
          </a:stretch>
        </p:blipFill>
        <p:spPr>
          <a:xfrm>
            <a:off x="770374" y="1033503"/>
            <a:ext cx="5473981" cy="5340624"/>
          </a:xfrm>
          <a:prstGeom prst="rect">
            <a:avLst/>
          </a:prstGeom>
        </p:spPr>
      </p:pic>
    </p:spTree>
    <p:extLst>
      <p:ext uri="{BB962C8B-B14F-4D97-AF65-F5344CB8AC3E}">
        <p14:creationId xmlns:p14="http://schemas.microsoft.com/office/powerpoint/2010/main" val="2846510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RESIDUAL ANALYSIS </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6" name="Picture 5">
            <a:extLst>
              <a:ext uri="{FF2B5EF4-FFF2-40B4-BE49-F238E27FC236}">
                <a16:creationId xmlns:a16="http://schemas.microsoft.com/office/drawing/2014/main" id="{808C0B2E-8A9A-CA39-7AF3-F30158B14654}"/>
              </a:ext>
            </a:extLst>
          </p:cNvPr>
          <p:cNvPicPr>
            <a:picLocks noChangeAspect="1"/>
          </p:cNvPicPr>
          <p:nvPr/>
        </p:nvPicPr>
        <p:blipFill>
          <a:blip r:embed="rId2"/>
          <a:stretch>
            <a:fillRect/>
          </a:stretch>
        </p:blipFill>
        <p:spPr>
          <a:xfrm>
            <a:off x="838200" y="1033503"/>
            <a:ext cx="10573293" cy="2395497"/>
          </a:xfrm>
          <a:prstGeom prst="rect">
            <a:avLst/>
          </a:prstGeom>
        </p:spPr>
      </p:pic>
      <p:pic>
        <p:nvPicPr>
          <p:cNvPr id="10" name="Picture 9">
            <a:extLst>
              <a:ext uri="{FF2B5EF4-FFF2-40B4-BE49-F238E27FC236}">
                <a16:creationId xmlns:a16="http://schemas.microsoft.com/office/drawing/2014/main" id="{651B7388-4BE6-B0F8-D3C6-58CC06617693}"/>
              </a:ext>
            </a:extLst>
          </p:cNvPr>
          <p:cNvPicPr>
            <a:picLocks noChangeAspect="1"/>
          </p:cNvPicPr>
          <p:nvPr/>
        </p:nvPicPr>
        <p:blipFill>
          <a:blip r:embed="rId3"/>
          <a:stretch>
            <a:fillRect/>
          </a:stretch>
        </p:blipFill>
        <p:spPr>
          <a:xfrm>
            <a:off x="838200" y="3461514"/>
            <a:ext cx="10439937" cy="2954654"/>
          </a:xfrm>
          <a:prstGeom prst="rect">
            <a:avLst/>
          </a:prstGeom>
        </p:spPr>
      </p:pic>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4">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Tree>
    <p:extLst>
      <p:ext uri="{BB962C8B-B14F-4D97-AF65-F5344CB8AC3E}">
        <p14:creationId xmlns:p14="http://schemas.microsoft.com/office/powerpoint/2010/main" val="1868281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3" name="Picture 2">
            <a:extLst>
              <a:ext uri="{FF2B5EF4-FFF2-40B4-BE49-F238E27FC236}">
                <a16:creationId xmlns:a16="http://schemas.microsoft.com/office/drawing/2014/main" id="{88EC11EF-639F-398F-23AD-6F4E21E5EB49}"/>
              </a:ext>
            </a:extLst>
          </p:cNvPr>
          <p:cNvPicPr>
            <a:picLocks noChangeAspect="1"/>
          </p:cNvPicPr>
          <p:nvPr/>
        </p:nvPicPr>
        <p:blipFill>
          <a:blip r:embed="rId3"/>
          <a:stretch>
            <a:fillRect/>
          </a:stretch>
        </p:blipFill>
        <p:spPr>
          <a:xfrm>
            <a:off x="1451527" y="1033503"/>
            <a:ext cx="8368667" cy="5495263"/>
          </a:xfrm>
          <a:prstGeom prst="rect">
            <a:avLst/>
          </a:prstGeom>
        </p:spPr>
      </p:pic>
    </p:spTree>
    <p:extLst>
      <p:ext uri="{BB962C8B-B14F-4D97-AF65-F5344CB8AC3E}">
        <p14:creationId xmlns:p14="http://schemas.microsoft.com/office/powerpoint/2010/main" val="139995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pic>
        <p:nvPicPr>
          <p:cNvPr id="11" name="Picture 10">
            <a:extLst>
              <a:ext uri="{FF2B5EF4-FFF2-40B4-BE49-F238E27FC236}">
                <a16:creationId xmlns:a16="http://schemas.microsoft.com/office/drawing/2014/main" id="{872B61C0-FD3E-9370-604C-FDD04EE5EDD4}"/>
              </a:ext>
            </a:extLst>
          </p:cNvPr>
          <p:cNvPicPr>
            <a:picLocks noChangeAspect="1"/>
          </p:cNvPicPr>
          <p:nvPr/>
        </p:nvPicPr>
        <p:blipFill>
          <a:blip r:embed="rId3"/>
          <a:stretch>
            <a:fillRect/>
          </a:stretch>
        </p:blipFill>
        <p:spPr>
          <a:xfrm>
            <a:off x="7576248" y="1279303"/>
            <a:ext cx="4028969" cy="3955448"/>
          </a:xfrm>
          <a:prstGeom prst="rect">
            <a:avLst/>
          </a:prstGeom>
        </p:spPr>
      </p:pic>
      <p:pic>
        <p:nvPicPr>
          <p:cNvPr id="13" name="Picture 12">
            <a:extLst>
              <a:ext uri="{FF2B5EF4-FFF2-40B4-BE49-F238E27FC236}">
                <a16:creationId xmlns:a16="http://schemas.microsoft.com/office/drawing/2014/main" id="{F4949043-892E-D7C5-AA29-91273B2940E9}"/>
              </a:ext>
            </a:extLst>
          </p:cNvPr>
          <p:cNvPicPr>
            <a:picLocks noChangeAspect="1"/>
          </p:cNvPicPr>
          <p:nvPr/>
        </p:nvPicPr>
        <p:blipFill>
          <a:blip r:embed="rId4"/>
          <a:stretch>
            <a:fillRect/>
          </a:stretch>
        </p:blipFill>
        <p:spPr>
          <a:xfrm>
            <a:off x="678782" y="893935"/>
            <a:ext cx="6646049" cy="5219968"/>
          </a:xfrm>
          <a:prstGeom prst="rect">
            <a:avLst/>
          </a:prstGeom>
        </p:spPr>
      </p:pic>
    </p:spTree>
    <p:extLst>
      <p:ext uri="{BB962C8B-B14F-4D97-AF65-F5344CB8AC3E}">
        <p14:creationId xmlns:p14="http://schemas.microsoft.com/office/powerpoint/2010/main" val="232898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RESIDUAL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313970"/>
            <a:ext cx="10515600" cy="4862993"/>
          </a:xfrm>
        </p:spPr>
        <p:txBody>
          <a:bodyPr>
            <a:normAutofit lnSpcReduction="10000"/>
          </a:bodyPr>
          <a:lstStyle/>
          <a:p>
            <a:r>
              <a:rPr lang="en-US" b="1" dirty="0">
                <a:latin typeface="Constantia" panose="02030602050306030303" pitchFamily="18" charset="0"/>
              </a:rPr>
              <a:t>Linearity assumption and Homoscedasticity assumption:</a:t>
            </a:r>
            <a:r>
              <a:rPr lang="en-US" dirty="0">
                <a:latin typeface="Constantia" panose="02030602050306030303" pitchFamily="18" charset="0"/>
              </a:rPr>
              <a:t> plots show linearity and Homoscedasticity of residuals</a:t>
            </a:r>
          </a:p>
          <a:p>
            <a:endParaRPr lang="en-US" dirty="0">
              <a:latin typeface="Constantia" panose="02030602050306030303" pitchFamily="18" charset="0"/>
            </a:endParaRPr>
          </a:p>
          <a:p>
            <a:r>
              <a:rPr lang="en-US" b="1" dirty="0">
                <a:latin typeface="Constantia" panose="02030602050306030303" pitchFamily="18" charset="0"/>
              </a:rPr>
              <a:t>Normality assumption:</a:t>
            </a:r>
            <a:r>
              <a:rPr lang="en-US" dirty="0">
                <a:latin typeface="Constantia" panose="02030602050306030303" pitchFamily="18" charset="0"/>
              </a:rPr>
              <a:t> Quantile-Quantile (QQ) plot, shows that there exists tail in both sides of normal distribution of residuals. Tail is prominent hence requires more tests to confirm.</a:t>
            </a:r>
          </a:p>
          <a:p>
            <a:endParaRPr lang="en-US" dirty="0">
              <a:latin typeface="Constantia" panose="02030602050306030303" pitchFamily="18" charset="0"/>
            </a:endParaRPr>
          </a:p>
          <a:p>
            <a:r>
              <a:rPr lang="en-US" b="1" dirty="0">
                <a:latin typeface="Constantia" panose="02030602050306030303" pitchFamily="18" charset="0"/>
              </a:rPr>
              <a:t>Outliers assumption:</a:t>
            </a:r>
            <a:r>
              <a:rPr lang="en-US" dirty="0">
                <a:latin typeface="Constantia" panose="02030602050306030303" pitchFamily="18" charset="0"/>
              </a:rPr>
              <a:t> plots show no sign of outliers.</a:t>
            </a:r>
          </a:p>
          <a:p>
            <a:endParaRPr lang="en-US" dirty="0">
              <a:latin typeface="Constantia" panose="02030602050306030303" pitchFamily="18" charset="0"/>
            </a:endParaRPr>
          </a:p>
          <a:p>
            <a:r>
              <a:rPr lang="en-US" b="1" dirty="0">
                <a:latin typeface="Constantia" panose="02030602050306030303" pitchFamily="18" charset="0"/>
              </a:rPr>
              <a:t>Independence Assumption</a:t>
            </a:r>
            <a:r>
              <a:rPr lang="en-US" dirty="0">
                <a:latin typeface="Constantia" panose="02030602050306030303" pitchFamily="18" charset="0"/>
              </a:rPr>
              <a:t> plots show independence of residuals</a:t>
            </a:r>
          </a:p>
          <a:p>
            <a:endParaRPr lang="en-IN" dirty="0"/>
          </a:p>
        </p:txBody>
      </p:sp>
    </p:spTree>
    <p:extLst>
      <p:ext uri="{BB962C8B-B14F-4D97-AF65-F5344CB8AC3E}">
        <p14:creationId xmlns:p14="http://schemas.microsoft.com/office/powerpoint/2010/main" val="306098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RESIDUAL ANALYSIS – DIAGNOSTIC TESTS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Correlation Normality Test</a:t>
            </a:r>
            <a:endParaRPr lang="en-US" sz="2400" dirty="0">
              <a:latin typeface="Constantia" panose="02030602050306030303" pitchFamily="18" charset="0"/>
            </a:endParaRPr>
          </a:p>
          <a:p>
            <a:endParaRPr lang="en-US" dirty="0">
              <a:latin typeface="Constantia" panose="02030602050306030303" pitchFamily="18" charset="0"/>
            </a:endParaRPr>
          </a:p>
          <a:p>
            <a:endParaRPr lang="en-IN" dirty="0"/>
          </a:p>
        </p:txBody>
      </p:sp>
      <p:pic>
        <p:nvPicPr>
          <p:cNvPr id="9" name="Picture 8">
            <a:extLst>
              <a:ext uri="{FF2B5EF4-FFF2-40B4-BE49-F238E27FC236}">
                <a16:creationId xmlns:a16="http://schemas.microsoft.com/office/drawing/2014/main" id="{10CD9AB6-9B94-E146-CE69-9142AED2DBB7}"/>
              </a:ext>
            </a:extLst>
          </p:cNvPr>
          <p:cNvPicPr>
            <a:picLocks noChangeAspect="1"/>
          </p:cNvPicPr>
          <p:nvPr/>
        </p:nvPicPr>
        <p:blipFill>
          <a:blip r:embed="rId3"/>
          <a:stretch>
            <a:fillRect/>
          </a:stretch>
        </p:blipFill>
        <p:spPr>
          <a:xfrm>
            <a:off x="866107" y="1609171"/>
            <a:ext cx="10236276" cy="4391559"/>
          </a:xfrm>
          <a:prstGeom prst="rect">
            <a:avLst/>
          </a:prstGeom>
        </p:spPr>
      </p:pic>
    </p:spTree>
    <p:extLst>
      <p:ext uri="{BB962C8B-B14F-4D97-AF65-F5344CB8AC3E}">
        <p14:creationId xmlns:p14="http://schemas.microsoft.com/office/powerpoint/2010/main" val="523451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INFERENCE IN REGRESSION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fontScale="92500" lnSpcReduction="10000"/>
          </a:bodyPr>
          <a:lstStyle/>
          <a:p>
            <a:r>
              <a:rPr lang="en-US" b="1" dirty="0">
                <a:latin typeface="Constantia" panose="02030602050306030303" pitchFamily="18" charset="0"/>
              </a:rPr>
              <a:t> </a:t>
            </a:r>
            <a:r>
              <a:rPr lang="en-US" sz="2400" b="1" dirty="0">
                <a:latin typeface="Constantia" panose="02030602050306030303" pitchFamily="18" charset="0"/>
              </a:rPr>
              <a:t>Confidence Interval for Beta k of MLR </a:t>
            </a:r>
            <a:r>
              <a:rPr lang="en-US" sz="2400" b="1" dirty="0" err="1">
                <a:latin typeface="Constantia" panose="02030602050306030303" pitchFamily="18" charset="0"/>
              </a:rPr>
              <a:t>ModelF</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r>
              <a:rPr lang="en-US" sz="2000" dirty="0">
                <a:latin typeface="Constantia" panose="02030602050306030303" pitchFamily="18" charset="0"/>
              </a:rPr>
              <a:t>The confidence Intervals of Betas are calculated above.</a:t>
            </a:r>
          </a:p>
          <a:p>
            <a:r>
              <a:rPr lang="en-US" sz="2000" dirty="0">
                <a:latin typeface="Constantia" panose="02030602050306030303" pitchFamily="18" charset="0"/>
              </a:rPr>
              <a:t>x1x4 has the </a:t>
            </a:r>
            <a:r>
              <a:rPr lang="en-US" sz="2000" dirty="0" err="1">
                <a:latin typeface="Constantia" panose="02030602050306030303" pitchFamily="18" charset="0"/>
              </a:rPr>
              <a:t>tighest</a:t>
            </a:r>
            <a:r>
              <a:rPr lang="en-US" sz="2000" dirty="0">
                <a:latin typeface="Constantia" panose="02030602050306030303" pitchFamily="18" charset="0"/>
              </a:rPr>
              <a:t> interval and X9 has a wider confidence interval. </a:t>
            </a:r>
            <a:r>
              <a:rPr lang="en-US" sz="2000" dirty="0" err="1">
                <a:latin typeface="Constantia" panose="02030602050306030303" pitchFamily="18" charset="0"/>
              </a:rPr>
              <a:t>Neverthless</a:t>
            </a:r>
            <a:r>
              <a:rPr lang="en-US" sz="2000" dirty="0">
                <a:latin typeface="Constantia" panose="02030602050306030303" pitchFamily="18" charset="0"/>
              </a:rPr>
              <a:t>, as the ranges are less than 0.02 it is expected to be good enough.</a:t>
            </a:r>
            <a:endParaRPr lang="en-IN" sz="2000" dirty="0">
              <a:latin typeface="Constantia" panose="02030602050306030303" pitchFamily="18" charset="0"/>
            </a:endParaRPr>
          </a:p>
        </p:txBody>
      </p:sp>
      <p:pic>
        <p:nvPicPr>
          <p:cNvPr id="3" name="Picture 2">
            <a:extLst>
              <a:ext uri="{FF2B5EF4-FFF2-40B4-BE49-F238E27FC236}">
                <a16:creationId xmlns:a16="http://schemas.microsoft.com/office/drawing/2014/main" id="{F4DA4A85-68E6-E1D1-320B-C73A61B4169E}"/>
              </a:ext>
            </a:extLst>
          </p:cNvPr>
          <p:cNvPicPr>
            <a:picLocks noChangeAspect="1"/>
          </p:cNvPicPr>
          <p:nvPr/>
        </p:nvPicPr>
        <p:blipFill>
          <a:blip r:embed="rId3"/>
          <a:stretch>
            <a:fillRect/>
          </a:stretch>
        </p:blipFill>
        <p:spPr>
          <a:xfrm>
            <a:off x="3099450" y="1621197"/>
            <a:ext cx="5121633" cy="3327320"/>
          </a:xfrm>
          <a:prstGeom prst="rect">
            <a:avLst/>
          </a:prstGeom>
        </p:spPr>
      </p:pic>
    </p:spTree>
    <p:extLst>
      <p:ext uri="{BB962C8B-B14F-4D97-AF65-F5344CB8AC3E}">
        <p14:creationId xmlns:p14="http://schemas.microsoft.com/office/powerpoint/2010/main" val="165408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3FA9-D03B-0A44-7A92-556E71D8701B}"/>
              </a:ext>
            </a:extLst>
          </p:cNvPr>
          <p:cNvSpPr>
            <a:spLocks noGrp="1"/>
          </p:cNvSpPr>
          <p:nvPr>
            <p:ph type="title"/>
          </p:nvPr>
        </p:nvSpPr>
        <p:spPr>
          <a:xfrm>
            <a:off x="938092" y="424610"/>
            <a:ext cx="10515600" cy="818216"/>
          </a:xfrm>
        </p:spPr>
        <p:txBody>
          <a:bodyPr>
            <a:normAutofit/>
          </a:bodyPr>
          <a:lstStyle/>
          <a:p>
            <a:r>
              <a:rPr lang="en-IN" sz="2800" dirty="0">
                <a:latin typeface="Constantia" panose="02030602050306030303" pitchFamily="18" charset="0"/>
              </a:rPr>
              <a:t>DATA EXPLORATION</a:t>
            </a:r>
          </a:p>
        </p:txBody>
      </p:sp>
      <p:sp>
        <p:nvSpPr>
          <p:cNvPr id="3" name="Content Placeholder 2">
            <a:extLst>
              <a:ext uri="{FF2B5EF4-FFF2-40B4-BE49-F238E27FC236}">
                <a16:creationId xmlns:a16="http://schemas.microsoft.com/office/drawing/2014/main" id="{3E91A872-9FF7-C8E3-3648-6707C98EED04}"/>
              </a:ext>
            </a:extLst>
          </p:cNvPr>
          <p:cNvSpPr>
            <a:spLocks noGrp="1"/>
          </p:cNvSpPr>
          <p:nvPr>
            <p:ph idx="1"/>
          </p:nvPr>
        </p:nvSpPr>
        <p:spPr>
          <a:xfrm>
            <a:off x="1176297" y="1399887"/>
            <a:ext cx="10515600" cy="576302"/>
          </a:xfrm>
        </p:spPr>
        <p:txBody>
          <a:bodyPr>
            <a:normAutofit/>
          </a:bodyPr>
          <a:lstStyle/>
          <a:p>
            <a:pPr marL="0" indent="0">
              <a:buNone/>
            </a:pPr>
            <a:r>
              <a:rPr lang="en-US" sz="2400" dirty="0">
                <a:solidFill>
                  <a:srgbClr val="0D0D0D"/>
                </a:solidFill>
                <a:highlight>
                  <a:srgbClr val="FFFFFF"/>
                </a:highlight>
                <a:latin typeface="Constantia" panose="02030602050306030303" pitchFamily="18" charset="0"/>
              </a:rPr>
              <a:t>D</a:t>
            </a:r>
            <a:r>
              <a:rPr lang="en-US" sz="2400" b="0" i="0" dirty="0">
                <a:solidFill>
                  <a:srgbClr val="0D0D0D"/>
                </a:solidFill>
                <a:effectLst/>
                <a:highlight>
                  <a:srgbClr val="FFFFFF"/>
                </a:highlight>
                <a:latin typeface="Constantia" panose="02030602050306030303" pitchFamily="18" charset="0"/>
              </a:rPr>
              <a:t>istribution and spread of data within a variables:</a:t>
            </a:r>
            <a:endParaRPr lang="en-IN" sz="2400" dirty="0">
              <a:latin typeface="Constantia" panose="02030602050306030303" pitchFamily="18" charset="0"/>
            </a:endParaRPr>
          </a:p>
        </p:txBody>
      </p:sp>
      <p:pic>
        <p:nvPicPr>
          <p:cNvPr id="4" name="Content Placeholder 4">
            <a:extLst>
              <a:ext uri="{FF2B5EF4-FFF2-40B4-BE49-F238E27FC236}">
                <a16:creationId xmlns:a16="http://schemas.microsoft.com/office/drawing/2014/main" id="{1C04369B-DA71-4A83-F27F-E624FCE12F41}"/>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pic>
        <p:nvPicPr>
          <p:cNvPr id="6" name="Picture 5">
            <a:extLst>
              <a:ext uri="{FF2B5EF4-FFF2-40B4-BE49-F238E27FC236}">
                <a16:creationId xmlns:a16="http://schemas.microsoft.com/office/drawing/2014/main" id="{AEACCB60-0E27-68C7-FCF0-A5D6779C5559}"/>
              </a:ext>
            </a:extLst>
          </p:cNvPr>
          <p:cNvPicPr>
            <a:picLocks noChangeAspect="1"/>
          </p:cNvPicPr>
          <p:nvPr/>
        </p:nvPicPr>
        <p:blipFill>
          <a:blip r:embed="rId3"/>
          <a:stretch>
            <a:fillRect/>
          </a:stretch>
        </p:blipFill>
        <p:spPr>
          <a:xfrm>
            <a:off x="1428798" y="1853588"/>
            <a:ext cx="2502029" cy="2192312"/>
          </a:xfrm>
          <a:prstGeom prst="rect">
            <a:avLst/>
          </a:prstGeom>
        </p:spPr>
      </p:pic>
      <p:pic>
        <p:nvPicPr>
          <p:cNvPr id="8" name="Picture 7">
            <a:extLst>
              <a:ext uri="{FF2B5EF4-FFF2-40B4-BE49-F238E27FC236}">
                <a16:creationId xmlns:a16="http://schemas.microsoft.com/office/drawing/2014/main" id="{225D9392-7F93-F844-2914-15DB3ABBC22A}"/>
              </a:ext>
            </a:extLst>
          </p:cNvPr>
          <p:cNvPicPr>
            <a:picLocks noChangeAspect="1"/>
          </p:cNvPicPr>
          <p:nvPr/>
        </p:nvPicPr>
        <p:blipFill>
          <a:blip r:embed="rId4"/>
          <a:stretch>
            <a:fillRect/>
          </a:stretch>
        </p:blipFill>
        <p:spPr>
          <a:xfrm>
            <a:off x="4104773" y="1913606"/>
            <a:ext cx="2420605" cy="2132294"/>
          </a:xfrm>
          <a:prstGeom prst="rect">
            <a:avLst/>
          </a:prstGeom>
        </p:spPr>
      </p:pic>
      <p:pic>
        <p:nvPicPr>
          <p:cNvPr id="10" name="Picture 9">
            <a:extLst>
              <a:ext uri="{FF2B5EF4-FFF2-40B4-BE49-F238E27FC236}">
                <a16:creationId xmlns:a16="http://schemas.microsoft.com/office/drawing/2014/main" id="{36622D5B-FB14-FF19-AC9F-BD6B368F5648}"/>
              </a:ext>
            </a:extLst>
          </p:cNvPr>
          <p:cNvPicPr>
            <a:picLocks noChangeAspect="1"/>
          </p:cNvPicPr>
          <p:nvPr/>
        </p:nvPicPr>
        <p:blipFill>
          <a:blip r:embed="rId5"/>
          <a:stretch>
            <a:fillRect/>
          </a:stretch>
        </p:blipFill>
        <p:spPr>
          <a:xfrm>
            <a:off x="6699324" y="1961932"/>
            <a:ext cx="2550266" cy="2144681"/>
          </a:xfrm>
          <a:prstGeom prst="rect">
            <a:avLst/>
          </a:prstGeom>
        </p:spPr>
      </p:pic>
      <p:pic>
        <p:nvPicPr>
          <p:cNvPr id="12" name="Picture 11">
            <a:extLst>
              <a:ext uri="{FF2B5EF4-FFF2-40B4-BE49-F238E27FC236}">
                <a16:creationId xmlns:a16="http://schemas.microsoft.com/office/drawing/2014/main" id="{D6590D96-A794-A182-86D7-BDD721F19028}"/>
              </a:ext>
            </a:extLst>
          </p:cNvPr>
          <p:cNvPicPr>
            <a:picLocks noChangeAspect="1"/>
          </p:cNvPicPr>
          <p:nvPr/>
        </p:nvPicPr>
        <p:blipFill>
          <a:blip r:embed="rId6"/>
          <a:stretch>
            <a:fillRect/>
          </a:stretch>
        </p:blipFill>
        <p:spPr>
          <a:xfrm>
            <a:off x="1409747" y="4065027"/>
            <a:ext cx="2521080" cy="2305168"/>
          </a:xfrm>
          <a:prstGeom prst="rect">
            <a:avLst/>
          </a:prstGeom>
        </p:spPr>
      </p:pic>
      <p:pic>
        <p:nvPicPr>
          <p:cNvPr id="14" name="Picture 13">
            <a:extLst>
              <a:ext uri="{FF2B5EF4-FFF2-40B4-BE49-F238E27FC236}">
                <a16:creationId xmlns:a16="http://schemas.microsoft.com/office/drawing/2014/main" id="{6F689675-82FB-3E0B-D2BC-21E3025D66A1}"/>
              </a:ext>
            </a:extLst>
          </p:cNvPr>
          <p:cNvPicPr>
            <a:picLocks noChangeAspect="1"/>
          </p:cNvPicPr>
          <p:nvPr/>
        </p:nvPicPr>
        <p:blipFill>
          <a:blip r:embed="rId7"/>
          <a:stretch>
            <a:fillRect/>
          </a:stretch>
        </p:blipFill>
        <p:spPr>
          <a:xfrm>
            <a:off x="4104773" y="4153931"/>
            <a:ext cx="2502029" cy="2216264"/>
          </a:xfrm>
          <a:prstGeom prst="rect">
            <a:avLst/>
          </a:prstGeom>
        </p:spPr>
      </p:pic>
      <p:pic>
        <p:nvPicPr>
          <p:cNvPr id="16" name="Picture 15">
            <a:extLst>
              <a:ext uri="{FF2B5EF4-FFF2-40B4-BE49-F238E27FC236}">
                <a16:creationId xmlns:a16="http://schemas.microsoft.com/office/drawing/2014/main" id="{4D8E4ECF-3C6E-113B-04A6-0FDC1517A410}"/>
              </a:ext>
            </a:extLst>
          </p:cNvPr>
          <p:cNvPicPr>
            <a:picLocks noChangeAspect="1"/>
          </p:cNvPicPr>
          <p:nvPr/>
        </p:nvPicPr>
        <p:blipFill>
          <a:blip r:embed="rId8"/>
          <a:stretch>
            <a:fillRect/>
          </a:stretch>
        </p:blipFill>
        <p:spPr>
          <a:xfrm>
            <a:off x="6623685" y="4106614"/>
            <a:ext cx="2571882" cy="2248016"/>
          </a:xfrm>
          <a:prstGeom prst="rect">
            <a:avLst/>
          </a:prstGeom>
        </p:spPr>
      </p:pic>
    </p:spTree>
    <p:extLst>
      <p:ext uri="{BB962C8B-B14F-4D97-AF65-F5344CB8AC3E}">
        <p14:creationId xmlns:p14="http://schemas.microsoft.com/office/powerpoint/2010/main" val="3011886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MODELS – HYPOTHESIS ANALYSIS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F-Test (ANOVA)For MLR</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9" name="Picture 8">
            <a:extLst>
              <a:ext uri="{FF2B5EF4-FFF2-40B4-BE49-F238E27FC236}">
                <a16:creationId xmlns:a16="http://schemas.microsoft.com/office/drawing/2014/main" id="{E260FB20-A817-C321-609B-500854B10576}"/>
              </a:ext>
            </a:extLst>
          </p:cNvPr>
          <p:cNvPicPr>
            <a:picLocks noChangeAspect="1"/>
          </p:cNvPicPr>
          <p:nvPr/>
        </p:nvPicPr>
        <p:blipFill>
          <a:blip r:embed="rId3"/>
          <a:stretch>
            <a:fillRect/>
          </a:stretch>
        </p:blipFill>
        <p:spPr>
          <a:xfrm>
            <a:off x="1164875" y="1567409"/>
            <a:ext cx="8556309" cy="4940967"/>
          </a:xfrm>
          <a:prstGeom prst="rect">
            <a:avLst/>
          </a:prstGeom>
        </p:spPr>
      </p:pic>
    </p:spTree>
    <p:extLst>
      <p:ext uri="{BB962C8B-B14F-4D97-AF65-F5344CB8AC3E}">
        <p14:creationId xmlns:p14="http://schemas.microsoft.com/office/powerpoint/2010/main" val="1038261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FINAL MLR MODELS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Summary:</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3" name="Picture 2">
            <a:extLst>
              <a:ext uri="{FF2B5EF4-FFF2-40B4-BE49-F238E27FC236}">
                <a16:creationId xmlns:a16="http://schemas.microsoft.com/office/drawing/2014/main" id="{EBEC021B-C2EF-3ED6-C461-8539348BEDA2}"/>
              </a:ext>
            </a:extLst>
          </p:cNvPr>
          <p:cNvPicPr>
            <a:picLocks noChangeAspect="1"/>
          </p:cNvPicPr>
          <p:nvPr/>
        </p:nvPicPr>
        <p:blipFill>
          <a:blip r:embed="rId3"/>
          <a:stretch>
            <a:fillRect/>
          </a:stretch>
        </p:blipFill>
        <p:spPr>
          <a:xfrm>
            <a:off x="3491787" y="1091134"/>
            <a:ext cx="4705592" cy="3473629"/>
          </a:xfrm>
          <a:prstGeom prst="rect">
            <a:avLst/>
          </a:prstGeom>
        </p:spPr>
      </p:pic>
      <p:pic>
        <p:nvPicPr>
          <p:cNvPr id="12" name="Picture 11">
            <a:extLst>
              <a:ext uri="{FF2B5EF4-FFF2-40B4-BE49-F238E27FC236}">
                <a16:creationId xmlns:a16="http://schemas.microsoft.com/office/drawing/2014/main" id="{734C08BB-CC23-915D-08A2-355EE53CEB55}"/>
              </a:ext>
            </a:extLst>
          </p:cNvPr>
          <p:cNvPicPr>
            <a:picLocks noChangeAspect="1"/>
          </p:cNvPicPr>
          <p:nvPr/>
        </p:nvPicPr>
        <p:blipFill>
          <a:blip r:embed="rId4"/>
          <a:stretch>
            <a:fillRect/>
          </a:stretch>
        </p:blipFill>
        <p:spPr>
          <a:xfrm>
            <a:off x="997032" y="4592048"/>
            <a:ext cx="6140766" cy="2000353"/>
          </a:xfrm>
          <a:prstGeom prst="rect">
            <a:avLst/>
          </a:prstGeom>
        </p:spPr>
      </p:pic>
    </p:spTree>
    <p:extLst>
      <p:ext uri="{BB962C8B-B14F-4D97-AF65-F5344CB8AC3E}">
        <p14:creationId xmlns:p14="http://schemas.microsoft.com/office/powerpoint/2010/main" val="3799350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MODEL VALIDATION OF MODELS</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r>
              <a:rPr lang="en-US" b="1" dirty="0">
                <a:latin typeface="Constantia" panose="02030602050306030303" pitchFamily="18" charset="0"/>
              </a:rPr>
              <a:t> </a:t>
            </a:r>
            <a:r>
              <a:rPr lang="en-US" sz="2400" b="1" dirty="0">
                <a:latin typeface="Constantia" panose="02030602050306030303" pitchFamily="18" charset="0"/>
              </a:rPr>
              <a:t> Summary:</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9" name="Picture 8">
            <a:extLst>
              <a:ext uri="{FF2B5EF4-FFF2-40B4-BE49-F238E27FC236}">
                <a16:creationId xmlns:a16="http://schemas.microsoft.com/office/drawing/2014/main" id="{FB148280-0E52-AAB0-8DEF-44899076C805}"/>
              </a:ext>
            </a:extLst>
          </p:cNvPr>
          <p:cNvPicPr>
            <a:picLocks noChangeAspect="1"/>
          </p:cNvPicPr>
          <p:nvPr/>
        </p:nvPicPr>
        <p:blipFill>
          <a:blip r:embed="rId3"/>
          <a:stretch>
            <a:fillRect/>
          </a:stretch>
        </p:blipFill>
        <p:spPr>
          <a:xfrm>
            <a:off x="3487410" y="1125711"/>
            <a:ext cx="4940554" cy="3410125"/>
          </a:xfrm>
          <a:prstGeom prst="rect">
            <a:avLst/>
          </a:prstGeom>
        </p:spPr>
      </p:pic>
      <p:pic>
        <p:nvPicPr>
          <p:cNvPr id="11" name="Picture 10">
            <a:extLst>
              <a:ext uri="{FF2B5EF4-FFF2-40B4-BE49-F238E27FC236}">
                <a16:creationId xmlns:a16="http://schemas.microsoft.com/office/drawing/2014/main" id="{4EAD146C-6965-5358-72B7-F47A2FAE6D9D}"/>
              </a:ext>
            </a:extLst>
          </p:cNvPr>
          <p:cNvPicPr>
            <a:picLocks noChangeAspect="1"/>
          </p:cNvPicPr>
          <p:nvPr/>
        </p:nvPicPr>
        <p:blipFill>
          <a:blip r:embed="rId4"/>
          <a:stretch>
            <a:fillRect/>
          </a:stretch>
        </p:blipFill>
        <p:spPr>
          <a:xfrm>
            <a:off x="951814" y="4562751"/>
            <a:ext cx="5893103" cy="1892397"/>
          </a:xfrm>
          <a:prstGeom prst="rect">
            <a:avLst/>
          </a:prstGeom>
        </p:spPr>
      </p:pic>
    </p:spTree>
    <p:extLst>
      <p:ext uri="{BB962C8B-B14F-4D97-AF65-F5344CB8AC3E}">
        <p14:creationId xmlns:p14="http://schemas.microsoft.com/office/powerpoint/2010/main" val="3912567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CONCLUSION</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pPr marL="0" indent="0">
              <a:buNone/>
            </a:pPr>
            <a:endParaRPr lang="en-US" dirty="0">
              <a:latin typeface="Constantia" panose="02030602050306030303" pitchFamily="18" charset="0"/>
            </a:endParaRPr>
          </a:p>
          <a:p>
            <a:r>
              <a:rPr lang="en-US" sz="2400" dirty="0">
                <a:latin typeface="Constantia" panose="02030602050306030303" pitchFamily="18" charset="0"/>
              </a:rPr>
              <a:t>The Adjusted R-squared value of </a:t>
            </a:r>
            <a:r>
              <a:rPr lang="en-US" sz="2400" dirty="0" err="1">
                <a:latin typeface="Constantia" panose="02030602050306030303" pitchFamily="18" charset="0"/>
              </a:rPr>
              <a:t>ModelF</a:t>
            </a:r>
            <a:r>
              <a:rPr lang="en-US" sz="2400" dirty="0">
                <a:latin typeface="Constantia" panose="02030602050306030303" pitchFamily="18" charset="0"/>
              </a:rPr>
              <a:t> is</a:t>
            </a:r>
          </a:p>
          <a:p>
            <a:endParaRPr lang="en-US" sz="2400" dirty="0">
              <a:latin typeface="Constantia" panose="02030602050306030303" pitchFamily="18" charset="0"/>
            </a:endParaRPr>
          </a:p>
          <a:p>
            <a:r>
              <a:rPr lang="en-US" sz="2400" dirty="0">
                <a:latin typeface="Constantia" panose="02030602050306030303" pitchFamily="18" charset="0"/>
              </a:rPr>
              <a:t>Adjusted R-squared of </a:t>
            </a:r>
            <a:r>
              <a:rPr lang="en-US" sz="2400" dirty="0" err="1">
                <a:latin typeface="Constantia" panose="02030602050306030303" pitchFamily="18" charset="0"/>
              </a:rPr>
              <a:t>ModelF</a:t>
            </a:r>
            <a:r>
              <a:rPr lang="en-US" sz="2400" dirty="0">
                <a:latin typeface="Constantia" panose="02030602050306030303" pitchFamily="18" charset="0"/>
              </a:rPr>
              <a:t>: 0.882 </a:t>
            </a:r>
          </a:p>
          <a:p>
            <a:r>
              <a:rPr lang="en-US" sz="2400" dirty="0">
                <a:latin typeface="Constantia" panose="02030602050306030303" pitchFamily="18" charset="0"/>
              </a:rPr>
              <a:t>Adjusted R-squared of </a:t>
            </a:r>
            <a:r>
              <a:rPr lang="en-US" sz="2400" dirty="0" err="1">
                <a:latin typeface="Constantia" panose="02030602050306030303" pitchFamily="18" charset="0"/>
              </a:rPr>
              <a:t>ModelS</a:t>
            </a:r>
            <a:r>
              <a:rPr lang="en-US" sz="2400" dirty="0">
                <a:latin typeface="Constantia" panose="02030602050306030303" pitchFamily="18" charset="0"/>
              </a:rPr>
              <a:t>: 0.877</a:t>
            </a:r>
          </a:p>
          <a:p>
            <a:endParaRPr lang="en-US" sz="2400" dirty="0">
              <a:latin typeface="Constantia" panose="02030602050306030303" pitchFamily="18" charset="0"/>
            </a:endParaRPr>
          </a:p>
          <a:p>
            <a:r>
              <a:rPr lang="en-US" sz="2400" dirty="0">
                <a:latin typeface="Constantia" panose="02030602050306030303" pitchFamily="18" charset="0"/>
              </a:rPr>
              <a:t>As both the models have almost same R-squared values, the 5 variable model is considered which is </a:t>
            </a:r>
            <a:r>
              <a:rPr lang="en-US" sz="2400" dirty="0" err="1">
                <a:latin typeface="Constantia" panose="02030602050306030303" pitchFamily="18" charset="0"/>
              </a:rPr>
              <a:t>ModelS</a:t>
            </a:r>
            <a:r>
              <a:rPr lang="en-US" sz="2400" dirty="0">
                <a:latin typeface="Constantia" panose="02030602050306030303" pitchFamily="18" charset="0"/>
              </a:rPr>
              <a:t> rather than 7 variable model which is </a:t>
            </a:r>
            <a:r>
              <a:rPr lang="en-US" sz="2400" dirty="0" err="1">
                <a:latin typeface="Constantia" panose="02030602050306030303" pitchFamily="18" charset="0"/>
              </a:rPr>
              <a:t>ModelF</a:t>
            </a:r>
            <a:endParaRPr lang="en-US" dirty="0">
              <a:latin typeface="Constantia" panose="02030602050306030303" pitchFamily="18" charset="0"/>
            </a:endParaRPr>
          </a:p>
          <a:p>
            <a:endParaRPr lang="en-US" sz="2400" dirty="0">
              <a:latin typeface="Constantia" panose="02030602050306030303" pitchFamily="18" charset="0"/>
            </a:endParaRPr>
          </a:p>
          <a:p>
            <a:r>
              <a:rPr lang="en-US" sz="2400" dirty="0">
                <a:latin typeface="Constantia" panose="02030602050306030303" pitchFamily="18" charset="0"/>
              </a:rPr>
              <a:t>Suggested Model: </a:t>
            </a:r>
            <a:r>
              <a:rPr lang="en-US" sz="2400" dirty="0" err="1">
                <a:latin typeface="Constantia" panose="02030602050306030303" pitchFamily="18" charset="0"/>
              </a:rPr>
              <a:t>ModelS</a:t>
            </a:r>
            <a:endParaRPr lang="en-US" sz="2400"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spTree>
    <p:extLst>
      <p:ext uri="{BB962C8B-B14F-4D97-AF65-F5344CB8AC3E}">
        <p14:creationId xmlns:p14="http://schemas.microsoft.com/office/powerpoint/2010/main" val="4188108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183342"/>
            <a:ext cx="10515600" cy="4641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6683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nstantia" panose="02030602050306030303" pitchFamily="18" charset="0"/>
              </a:rPr>
              <a:t>CONCLUSION</a:t>
            </a:r>
            <a:endParaRPr lang="en-IN" sz="2800" dirty="0">
              <a:latin typeface="Constantia" panose="02030602050306030303" pitchFamily="18" charset="0"/>
            </a:endParaRPr>
          </a:p>
        </p:txBody>
      </p:sp>
      <p:sp>
        <p:nvSpPr>
          <p:cNvPr id="8" name="Content Placeholder 2">
            <a:extLst>
              <a:ext uri="{FF2B5EF4-FFF2-40B4-BE49-F238E27FC236}">
                <a16:creationId xmlns:a16="http://schemas.microsoft.com/office/drawing/2014/main" id="{61137DAD-6E05-15FB-78F7-882DB3D2506C}"/>
              </a:ext>
            </a:extLst>
          </p:cNvPr>
          <p:cNvSpPr txBox="1">
            <a:spLocks/>
          </p:cNvSpPr>
          <p:nvPr/>
        </p:nvSpPr>
        <p:spPr>
          <a:xfrm>
            <a:off x="586783" y="899032"/>
            <a:ext cx="10515600" cy="5517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D0D0D"/>
              </a:solidFill>
              <a:highlight>
                <a:srgbClr val="FFFFFF"/>
              </a:highlight>
              <a:latin typeface="Constantia" panose="02030602050306030303" pitchFamily="18" charset="0"/>
            </a:endParaRPr>
          </a:p>
          <a:p>
            <a:pPr marL="0" indent="0">
              <a:buNone/>
            </a:pPr>
            <a:endParaRPr lang="en-US" sz="2000" dirty="0">
              <a:solidFill>
                <a:srgbClr val="0D0D0D"/>
              </a:solidFill>
              <a:highlight>
                <a:srgbClr val="FFFFFF"/>
              </a:highlight>
              <a:latin typeface="Constantia" panose="02030602050306030303" pitchFamily="18" charset="0"/>
            </a:endParaRP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1000975" y="5762159"/>
            <a:ext cx="957068" cy="939876"/>
          </a:xfrm>
          <a:prstGeom prst="ellipse">
            <a:avLst/>
          </a:prstGeom>
        </p:spPr>
      </p:pic>
      <p:sp>
        <p:nvSpPr>
          <p:cNvPr id="6" name="Content Placeholder 5">
            <a:extLst>
              <a:ext uri="{FF2B5EF4-FFF2-40B4-BE49-F238E27FC236}">
                <a16:creationId xmlns:a16="http://schemas.microsoft.com/office/drawing/2014/main" id="{1FF9FDAE-01F1-F87E-768E-CA98BC91E400}"/>
              </a:ext>
            </a:extLst>
          </p:cNvPr>
          <p:cNvSpPr>
            <a:spLocks noGrp="1"/>
          </p:cNvSpPr>
          <p:nvPr>
            <p:ph idx="1"/>
          </p:nvPr>
        </p:nvSpPr>
        <p:spPr>
          <a:xfrm>
            <a:off x="838200" y="1091134"/>
            <a:ext cx="10515600" cy="5085830"/>
          </a:xfrm>
        </p:spPr>
        <p:txBody>
          <a:bodyPr>
            <a:normAutofit/>
          </a:bodyPr>
          <a:lstStyle/>
          <a:p>
            <a:pPr marL="0" indent="0">
              <a:buNone/>
            </a:pPr>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a:p>
            <a:endParaRPr lang="en-US" dirty="0">
              <a:latin typeface="Constantia" panose="02030602050306030303" pitchFamily="18" charset="0"/>
            </a:endParaRPr>
          </a:p>
        </p:txBody>
      </p:sp>
      <p:pic>
        <p:nvPicPr>
          <p:cNvPr id="9" name="Picture 8">
            <a:extLst>
              <a:ext uri="{FF2B5EF4-FFF2-40B4-BE49-F238E27FC236}">
                <a16:creationId xmlns:a16="http://schemas.microsoft.com/office/drawing/2014/main" id="{E792459E-0B10-2EF8-E58D-0FE42ECA3424}"/>
              </a:ext>
            </a:extLst>
          </p:cNvPr>
          <p:cNvPicPr>
            <a:picLocks noChangeAspect="1"/>
          </p:cNvPicPr>
          <p:nvPr/>
        </p:nvPicPr>
        <p:blipFill>
          <a:blip r:embed="rId3"/>
          <a:stretch>
            <a:fillRect/>
          </a:stretch>
        </p:blipFill>
        <p:spPr>
          <a:xfrm>
            <a:off x="641475" y="981471"/>
            <a:ext cx="10277537" cy="4984557"/>
          </a:xfrm>
          <a:prstGeom prst="rect">
            <a:avLst/>
          </a:prstGeom>
        </p:spPr>
      </p:pic>
    </p:spTree>
    <p:extLst>
      <p:ext uri="{BB962C8B-B14F-4D97-AF65-F5344CB8AC3E}">
        <p14:creationId xmlns:p14="http://schemas.microsoft.com/office/powerpoint/2010/main" val="1829213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FBFA-CA64-4D11-FA7C-F2C0EBB57AFF}"/>
              </a:ext>
            </a:extLst>
          </p:cNvPr>
          <p:cNvSpPr>
            <a:spLocks noGrp="1"/>
          </p:cNvSpPr>
          <p:nvPr>
            <p:ph type="title"/>
          </p:nvPr>
        </p:nvSpPr>
        <p:spPr>
          <a:xfrm>
            <a:off x="730623" y="2608863"/>
            <a:ext cx="10515600" cy="1325563"/>
          </a:xfrm>
        </p:spPr>
        <p:txBody>
          <a:bodyPr/>
          <a:lstStyle/>
          <a:p>
            <a:pPr algn="ctr"/>
            <a:r>
              <a:rPr lang="en-IN" b="1" dirty="0">
                <a:latin typeface="Constantia" panose="02030602050306030303" pitchFamily="18" charset="0"/>
              </a:rPr>
              <a:t>THANK YOU</a:t>
            </a:r>
          </a:p>
        </p:txBody>
      </p:sp>
    </p:spTree>
    <p:extLst>
      <p:ext uri="{BB962C8B-B14F-4D97-AF65-F5344CB8AC3E}">
        <p14:creationId xmlns:p14="http://schemas.microsoft.com/office/powerpoint/2010/main" val="306560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3FA9-D03B-0A44-7A92-556E71D8701B}"/>
              </a:ext>
            </a:extLst>
          </p:cNvPr>
          <p:cNvSpPr>
            <a:spLocks noGrp="1"/>
          </p:cNvSpPr>
          <p:nvPr>
            <p:ph type="title"/>
          </p:nvPr>
        </p:nvSpPr>
        <p:spPr>
          <a:xfrm>
            <a:off x="838200" y="365126"/>
            <a:ext cx="10515600" cy="818216"/>
          </a:xfrm>
        </p:spPr>
        <p:txBody>
          <a:bodyPr>
            <a:normAutofit/>
          </a:bodyPr>
          <a:lstStyle/>
          <a:p>
            <a:r>
              <a:rPr lang="en-IN" sz="2800" dirty="0">
                <a:latin typeface="Constantia" panose="02030602050306030303" pitchFamily="18" charset="0"/>
              </a:rPr>
              <a:t>DEPENDENT VARIABLE (Y) TRANSFORMATION</a:t>
            </a:r>
          </a:p>
        </p:txBody>
      </p:sp>
      <p:sp>
        <p:nvSpPr>
          <p:cNvPr id="3" name="Content Placeholder 2">
            <a:extLst>
              <a:ext uri="{FF2B5EF4-FFF2-40B4-BE49-F238E27FC236}">
                <a16:creationId xmlns:a16="http://schemas.microsoft.com/office/drawing/2014/main" id="{3E91A872-9FF7-C8E3-3648-6707C98EED04}"/>
              </a:ext>
            </a:extLst>
          </p:cNvPr>
          <p:cNvSpPr>
            <a:spLocks noGrp="1"/>
          </p:cNvSpPr>
          <p:nvPr>
            <p:ph idx="1"/>
          </p:nvPr>
        </p:nvSpPr>
        <p:spPr>
          <a:xfrm>
            <a:off x="1404908" y="1283236"/>
            <a:ext cx="10515600" cy="576302"/>
          </a:xfrm>
        </p:spPr>
        <p:txBody>
          <a:bodyPr>
            <a:normAutofit/>
          </a:bodyPr>
          <a:lstStyle/>
          <a:p>
            <a:pPr marL="0" indent="0">
              <a:buNone/>
            </a:pPr>
            <a:r>
              <a:rPr lang="en-US" sz="2000" dirty="0">
                <a:solidFill>
                  <a:srgbClr val="0D0D0D"/>
                </a:solidFill>
                <a:highlight>
                  <a:srgbClr val="FFFFFF"/>
                </a:highlight>
                <a:latin typeface="Constantia" panose="02030602050306030303" pitchFamily="18" charset="0"/>
              </a:rPr>
              <a:t>Y has been transformed with log10 to increase the correlations:</a:t>
            </a:r>
            <a:endParaRPr lang="en-IN" sz="2000" dirty="0">
              <a:latin typeface="Constantia" panose="02030602050306030303" pitchFamily="18" charset="0"/>
            </a:endParaRPr>
          </a:p>
        </p:txBody>
      </p:sp>
      <p:pic>
        <p:nvPicPr>
          <p:cNvPr id="4" name="Content Placeholder 4">
            <a:extLst>
              <a:ext uri="{FF2B5EF4-FFF2-40B4-BE49-F238E27FC236}">
                <a16:creationId xmlns:a16="http://schemas.microsoft.com/office/drawing/2014/main" id="{1C04369B-DA71-4A83-F27F-E624FCE12F41}"/>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pic>
        <p:nvPicPr>
          <p:cNvPr id="8" name="Picture 7">
            <a:extLst>
              <a:ext uri="{FF2B5EF4-FFF2-40B4-BE49-F238E27FC236}">
                <a16:creationId xmlns:a16="http://schemas.microsoft.com/office/drawing/2014/main" id="{5ECAD8AC-CB0B-4522-8D04-B0549126A443}"/>
              </a:ext>
            </a:extLst>
          </p:cNvPr>
          <p:cNvPicPr>
            <a:picLocks noChangeAspect="1"/>
          </p:cNvPicPr>
          <p:nvPr/>
        </p:nvPicPr>
        <p:blipFill>
          <a:blip r:embed="rId3"/>
          <a:stretch>
            <a:fillRect/>
          </a:stretch>
        </p:blipFill>
        <p:spPr>
          <a:xfrm>
            <a:off x="1032208" y="1674348"/>
            <a:ext cx="8853116" cy="1919481"/>
          </a:xfrm>
          <a:prstGeom prst="rect">
            <a:avLst/>
          </a:prstGeom>
        </p:spPr>
      </p:pic>
      <p:pic>
        <p:nvPicPr>
          <p:cNvPr id="10" name="Picture 9">
            <a:extLst>
              <a:ext uri="{FF2B5EF4-FFF2-40B4-BE49-F238E27FC236}">
                <a16:creationId xmlns:a16="http://schemas.microsoft.com/office/drawing/2014/main" id="{F76A3819-37B8-8EFC-70A5-0F096839283B}"/>
              </a:ext>
            </a:extLst>
          </p:cNvPr>
          <p:cNvPicPr>
            <a:picLocks noChangeAspect="1"/>
          </p:cNvPicPr>
          <p:nvPr/>
        </p:nvPicPr>
        <p:blipFill>
          <a:blip r:embed="rId4"/>
          <a:stretch>
            <a:fillRect/>
          </a:stretch>
        </p:blipFill>
        <p:spPr>
          <a:xfrm>
            <a:off x="1270625" y="4445136"/>
            <a:ext cx="8503465" cy="1731827"/>
          </a:xfrm>
          <a:prstGeom prst="rect">
            <a:avLst/>
          </a:prstGeom>
        </p:spPr>
      </p:pic>
      <p:sp>
        <p:nvSpPr>
          <p:cNvPr id="11" name="Content Placeholder 2">
            <a:extLst>
              <a:ext uri="{FF2B5EF4-FFF2-40B4-BE49-F238E27FC236}">
                <a16:creationId xmlns:a16="http://schemas.microsoft.com/office/drawing/2014/main" id="{A3A7DECC-6C6D-8875-A86F-705C62E70E94}"/>
              </a:ext>
            </a:extLst>
          </p:cNvPr>
          <p:cNvSpPr txBox="1">
            <a:spLocks/>
          </p:cNvSpPr>
          <p:nvPr/>
        </p:nvSpPr>
        <p:spPr>
          <a:xfrm>
            <a:off x="1568179" y="3981874"/>
            <a:ext cx="10515600" cy="576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D0D0D"/>
                </a:solidFill>
                <a:highlight>
                  <a:srgbClr val="FFFFFF"/>
                </a:highlight>
                <a:latin typeface="Constantia" panose="02030602050306030303" pitchFamily="18" charset="0"/>
              </a:rPr>
              <a:t>After transformation:</a:t>
            </a:r>
            <a:endParaRPr lang="en-IN" sz="2000" dirty="0">
              <a:latin typeface="Constantia" panose="02030602050306030303" pitchFamily="18" charset="0"/>
            </a:endParaRPr>
          </a:p>
        </p:txBody>
      </p:sp>
      <p:sp>
        <p:nvSpPr>
          <p:cNvPr id="12" name="Rectangle: Rounded Corners 11">
            <a:extLst>
              <a:ext uri="{FF2B5EF4-FFF2-40B4-BE49-F238E27FC236}">
                <a16:creationId xmlns:a16="http://schemas.microsoft.com/office/drawing/2014/main" id="{1462A5B7-3AB6-C841-3A3D-35D407FA41F1}"/>
              </a:ext>
            </a:extLst>
          </p:cNvPr>
          <p:cNvSpPr/>
          <p:nvPr/>
        </p:nvSpPr>
        <p:spPr>
          <a:xfrm>
            <a:off x="2458891" y="5386508"/>
            <a:ext cx="699247" cy="4657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2B66416A-3DA4-E454-15A3-378D7699C370}"/>
              </a:ext>
            </a:extLst>
          </p:cNvPr>
          <p:cNvSpPr/>
          <p:nvPr/>
        </p:nvSpPr>
        <p:spPr>
          <a:xfrm>
            <a:off x="3607113" y="5386508"/>
            <a:ext cx="699247" cy="4657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6869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FD924ED-3E88-69BC-8824-43A392106AE5}"/>
              </a:ext>
            </a:extLst>
          </p:cNvPr>
          <p:cNvSpPr txBox="1">
            <a:spLocks/>
          </p:cNvSpPr>
          <p:nvPr/>
        </p:nvSpPr>
        <p:spPr>
          <a:xfrm>
            <a:off x="6639644" y="3008298"/>
            <a:ext cx="4325471" cy="1798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D0D0D"/>
                </a:solidFill>
                <a:highlight>
                  <a:srgbClr val="FFFFFF"/>
                </a:highlight>
                <a:latin typeface="Constantia" panose="02030602050306030303" pitchFamily="18" charset="0"/>
              </a:rPr>
              <a:t>It is observed that Engine size is highly correlated with Max Power and Seats. </a:t>
            </a:r>
          </a:p>
          <a:p>
            <a:pPr marL="0" indent="0">
              <a:buFont typeface="Arial" panose="020B0604020202020204" pitchFamily="34" charset="0"/>
              <a:buNone/>
            </a:pPr>
            <a:r>
              <a:rPr lang="en-US" sz="2000" dirty="0">
                <a:solidFill>
                  <a:srgbClr val="0D0D0D"/>
                </a:solidFill>
                <a:highlight>
                  <a:srgbClr val="FFFFFF"/>
                </a:highlight>
                <a:latin typeface="Constantia" panose="02030602050306030303" pitchFamily="18" charset="0"/>
              </a:rPr>
              <a:t>Hence Engine size was excluded from consideration in the model </a:t>
            </a:r>
            <a:endParaRPr lang="en-IN" sz="2000" dirty="0">
              <a:latin typeface="Constantia" panose="02030602050306030303" pitchFamily="18" charset="0"/>
            </a:endParaRPr>
          </a:p>
        </p:txBody>
      </p:sp>
      <p:pic>
        <p:nvPicPr>
          <p:cNvPr id="10" name="Picture 9">
            <a:extLst>
              <a:ext uri="{FF2B5EF4-FFF2-40B4-BE49-F238E27FC236}">
                <a16:creationId xmlns:a16="http://schemas.microsoft.com/office/drawing/2014/main" id="{98619F06-95D0-5376-9AE7-D9FD5D77785B}"/>
              </a:ext>
            </a:extLst>
          </p:cNvPr>
          <p:cNvPicPr>
            <a:picLocks noChangeAspect="1"/>
          </p:cNvPicPr>
          <p:nvPr/>
        </p:nvPicPr>
        <p:blipFill>
          <a:blip r:embed="rId2"/>
          <a:stretch>
            <a:fillRect/>
          </a:stretch>
        </p:blipFill>
        <p:spPr>
          <a:xfrm>
            <a:off x="881334" y="1420923"/>
            <a:ext cx="5214666" cy="5225978"/>
          </a:xfrm>
          <a:prstGeom prst="rect">
            <a:avLst/>
          </a:prstGeom>
        </p:spPr>
      </p:pic>
      <p:pic>
        <p:nvPicPr>
          <p:cNvPr id="13" name="Content Placeholder 4">
            <a:extLst>
              <a:ext uri="{FF2B5EF4-FFF2-40B4-BE49-F238E27FC236}">
                <a16:creationId xmlns:a16="http://schemas.microsoft.com/office/drawing/2014/main" id="{836FF610-F275-D651-56BC-1F41782391AA}"/>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
        <p:nvSpPr>
          <p:cNvPr id="14" name="Title 1">
            <a:extLst>
              <a:ext uri="{FF2B5EF4-FFF2-40B4-BE49-F238E27FC236}">
                <a16:creationId xmlns:a16="http://schemas.microsoft.com/office/drawing/2014/main" id="{0E23C2FC-F062-4E96-E788-8472ED05E9E7}"/>
              </a:ext>
            </a:extLst>
          </p:cNvPr>
          <p:cNvSpPr>
            <a:spLocks noGrp="1"/>
          </p:cNvSpPr>
          <p:nvPr>
            <p:ph type="title"/>
          </p:nvPr>
        </p:nvSpPr>
        <p:spPr>
          <a:xfrm>
            <a:off x="838200" y="365126"/>
            <a:ext cx="10515600" cy="818216"/>
          </a:xfrm>
        </p:spPr>
        <p:txBody>
          <a:bodyPr>
            <a:normAutofit/>
          </a:bodyPr>
          <a:lstStyle/>
          <a:p>
            <a:r>
              <a:rPr lang="en-IN" sz="2800" dirty="0">
                <a:latin typeface="Constantia" panose="02030602050306030303" pitchFamily="18" charset="0"/>
              </a:rPr>
              <a:t>EXCLUDING VARIABLE</a:t>
            </a:r>
          </a:p>
        </p:txBody>
      </p:sp>
    </p:spTree>
    <p:extLst>
      <p:ext uri="{BB962C8B-B14F-4D97-AF65-F5344CB8AC3E}">
        <p14:creationId xmlns:p14="http://schemas.microsoft.com/office/powerpoint/2010/main" val="427828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FD924ED-3E88-69BC-8824-43A392106AE5}"/>
              </a:ext>
            </a:extLst>
          </p:cNvPr>
          <p:cNvSpPr txBox="1">
            <a:spLocks/>
          </p:cNvSpPr>
          <p:nvPr/>
        </p:nvSpPr>
        <p:spPr>
          <a:xfrm>
            <a:off x="6549795" y="1932532"/>
            <a:ext cx="4325471" cy="2762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onstantia" panose="02030602050306030303" pitchFamily="18" charset="0"/>
              </a:rPr>
              <a:t>Strong Correlation can be observed between Y and (x1,x4) </a:t>
            </a:r>
          </a:p>
          <a:p>
            <a:pPr marL="0" indent="0">
              <a:buFont typeface="Arial" panose="020B0604020202020204" pitchFamily="34" charset="0"/>
              <a:buNone/>
            </a:pPr>
            <a:r>
              <a:rPr lang="en-US" sz="2000" dirty="0">
                <a:latin typeface="Constantia" panose="02030602050306030303" pitchFamily="18" charset="0"/>
              </a:rPr>
              <a:t> </a:t>
            </a:r>
          </a:p>
          <a:p>
            <a:pPr marL="180000"/>
            <a:r>
              <a:rPr lang="en-US" sz="2000" dirty="0">
                <a:latin typeface="Constantia" panose="02030602050306030303" pitchFamily="18" charset="0"/>
              </a:rPr>
              <a:t>Year of purchase and </a:t>
            </a:r>
          </a:p>
          <a:p>
            <a:pPr marL="180000"/>
            <a:r>
              <a:rPr lang="en-US" sz="2000" dirty="0">
                <a:latin typeface="Constantia" panose="02030602050306030303" pitchFamily="18" charset="0"/>
              </a:rPr>
              <a:t>Max power of the engine </a:t>
            </a:r>
          </a:p>
          <a:p>
            <a:pPr marL="0" indent="0">
              <a:buFont typeface="Arial" panose="020B0604020202020204" pitchFamily="34" charset="0"/>
              <a:buNone/>
            </a:pPr>
            <a:r>
              <a:rPr lang="en-US" sz="2000" dirty="0">
                <a:latin typeface="Constantia" panose="02030602050306030303" pitchFamily="18" charset="0"/>
              </a:rPr>
              <a:t>are the expected significant variables in the final model.</a:t>
            </a:r>
            <a:endParaRPr lang="en-IN" sz="2000" dirty="0">
              <a:latin typeface="Constantia" panose="02030602050306030303" pitchFamily="18" charset="0"/>
            </a:endParaRPr>
          </a:p>
        </p:txBody>
      </p:sp>
      <p:pic>
        <p:nvPicPr>
          <p:cNvPr id="10" name="Picture 9">
            <a:extLst>
              <a:ext uri="{FF2B5EF4-FFF2-40B4-BE49-F238E27FC236}">
                <a16:creationId xmlns:a16="http://schemas.microsoft.com/office/drawing/2014/main" id="{98619F06-95D0-5376-9AE7-D9FD5D77785B}"/>
              </a:ext>
            </a:extLst>
          </p:cNvPr>
          <p:cNvPicPr>
            <a:picLocks noChangeAspect="1"/>
          </p:cNvPicPr>
          <p:nvPr/>
        </p:nvPicPr>
        <p:blipFill>
          <a:blip r:embed="rId2"/>
          <a:stretch>
            <a:fillRect/>
          </a:stretch>
        </p:blipFill>
        <p:spPr>
          <a:xfrm>
            <a:off x="881334" y="1420923"/>
            <a:ext cx="5214666" cy="5225978"/>
          </a:xfrm>
          <a:prstGeom prst="rect">
            <a:avLst/>
          </a:prstGeom>
        </p:spPr>
      </p:pic>
      <p:pic>
        <p:nvPicPr>
          <p:cNvPr id="13" name="Content Placeholder 4">
            <a:extLst>
              <a:ext uri="{FF2B5EF4-FFF2-40B4-BE49-F238E27FC236}">
                <a16:creationId xmlns:a16="http://schemas.microsoft.com/office/drawing/2014/main" id="{836FF610-F275-D651-56BC-1F41782391AA}"/>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
        <p:nvSpPr>
          <p:cNvPr id="14" name="Title 1">
            <a:extLst>
              <a:ext uri="{FF2B5EF4-FFF2-40B4-BE49-F238E27FC236}">
                <a16:creationId xmlns:a16="http://schemas.microsoft.com/office/drawing/2014/main" id="{0E23C2FC-F062-4E96-E788-8472ED05E9E7}"/>
              </a:ext>
            </a:extLst>
          </p:cNvPr>
          <p:cNvSpPr>
            <a:spLocks noGrp="1"/>
          </p:cNvSpPr>
          <p:nvPr>
            <p:ph type="title"/>
          </p:nvPr>
        </p:nvSpPr>
        <p:spPr>
          <a:xfrm>
            <a:off x="838200" y="365126"/>
            <a:ext cx="10515600" cy="818216"/>
          </a:xfrm>
        </p:spPr>
        <p:txBody>
          <a:bodyPr>
            <a:normAutofit/>
          </a:bodyPr>
          <a:lstStyle/>
          <a:p>
            <a:r>
              <a:rPr lang="en-IN" sz="2800" dirty="0">
                <a:latin typeface="Constantia" panose="02030602050306030303" pitchFamily="18" charset="0"/>
              </a:rPr>
              <a:t>EXPECTATION FROM THE MODEL:</a:t>
            </a:r>
          </a:p>
        </p:txBody>
      </p:sp>
    </p:spTree>
    <p:extLst>
      <p:ext uri="{BB962C8B-B14F-4D97-AF65-F5344CB8AC3E}">
        <p14:creationId xmlns:p14="http://schemas.microsoft.com/office/powerpoint/2010/main" val="416758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907357" y="1795342"/>
            <a:ext cx="10515600" cy="576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D0D0D"/>
                </a:solidFill>
                <a:highlight>
                  <a:srgbClr val="FFFFFF"/>
                </a:highlight>
                <a:latin typeface="Constantia" panose="02030602050306030303" pitchFamily="18" charset="0"/>
              </a:rPr>
              <a:t>Total variables with single terms, quadratic terms and interaction terms: 91</a:t>
            </a:r>
            <a:endParaRPr lang="en-IN" sz="2000" dirty="0">
              <a:latin typeface="Constantia" panose="02030602050306030303" pitchFamily="18" charset="0"/>
            </a:endParaRPr>
          </a:p>
        </p:txBody>
      </p:sp>
      <p:pic>
        <p:nvPicPr>
          <p:cNvPr id="6" name="Content Placeholder 5">
            <a:extLst>
              <a:ext uri="{FF2B5EF4-FFF2-40B4-BE49-F238E27FC236}">
                <a16:creationId xmlns:a16="http://schemas.microsoft.com/office/drawing/2014/main" id="{21F67A19-4149-3663-CF7F-8858851E22DC}"/>
              </a:ext>
            </a:extLst>
          </p:cNvPr>
          <p:cNvPicPr>
            <a:picLocks noGrp="1" noChangeAspect="1"/>
          </p:cNvPicPr>
          <p:nvPr>
            <p:ph idx="1"/>
          </p:nvPr>
        </p:nvPicPr>
        <p:blipFill>
          <a:blip r:embed="rId2"/>
          <a:stretch>
            <a:fillRect/>
          </a:stretch>
        </p:blipFill>
        <p:spPr>
          <a:xfrm>
            <a:off x="907357" y="2542932"/>
            <a:ext cx="10179573" cy="1557620"/>
          </a:xfrm>
        </p:spPr>
      </p:pic>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Constantia" panose="02030602050306030303" pitchFamily="18" charset="0"/>
              </a:rPr>
              <a:t>ADDING QUADRATIC AND INTERACTION TERMS</a:t>
            </a: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3">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Tree>
    <p:extLst>
      <p:ext uri="{BB962C8B-B14F-4D97-AF65-F5344CB8AC3E}">
        <p14:creationId xmlns:p14="http://schemas.microsoft.com/office/powerpoint/2010/main" val="66393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4DEAF5A-5B52-C9E7-745A-24E9833D563F}"/>
              </a:ext>
            </a:extLst>
          </p:cNvPr>
          <p:cNvSpPr txBox="1">
            <a:spLocks/>
          </p:cNvSpPr>
          <p:nvPr/>
        </p:nvSpPr>
        <p:spPr>
          <a:xfrm>
            <a:off x="838200" y="1595556"/>
            <a:ext cx="10515600" cy="4228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0D0D0D"/>
                </a:solidFill>
                <a:highlight>
                  <a:srgbClr val="FFFFFF"/>
                </a:highlight>
                <a:latin typeface="Constantia" panose="02030602050306030303" pitchFamily="18" charset="0"/>
              </a:rPr>
              <a:t>80% of the sample size is selected for training and remaining 20% for testing the model.</a:t>
            </a:r>
          </a:p>
          <a:p>
            <a:pPr marL="0" indent="0">
              <a:buFont typeface="Arial" panose="020B0604020202020204" pitchFamily="34" charset="0"/>
              <a:buNone/>
            </a:pP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Train set: 3198 observations</a:t>
            </a:r>
          </a:p>
          <a:p>
            <a:r>
              <a:rPr lang="en-US" sz="2000" dirty="0">
                <a:solidFill>
                  <a:srgbClr val="0D0D0D"/>
                </a:solidFill>
                <a:highlight>
                  <a:srgbClr val="FFFFFF"/>
                </a:highlight>
                <a:latin typeface="Constantia" panose="02030602050306030303" pitchFamily="18" charset="0"/>
              </a:rPr>
              <a:t>Test set: 800 observations</a:t>
            </a:r>
          </a:p>
          <a:p>
            <a:endParaRPr lang="en-US" sz="2000" dirty="0">
              <a:solidFill>
                <a:srgbClr val="0D0D0D"/>
              </a:solidFill>
              <a:highlight>
                <a:srgbClr val="FFFFFF"/>
              </a:highlight>
              <a:latin typeface="Constantia" panose="02030602050306030303" pitchFamily="18" charset="0"/>
            </a:endParaRPr>
          </a:p>
          <a:p>
            <a:pPr marL="0" indent="0">
              <a:buNone/>
            </a:pPr>
            <a:r>
              <a:rPr lang="en-US" sz="2000" dirty="0">
                <a:solidFill>
                  <a:srgbClr val="0D0D0D"/>
                </a:solidFill>
                <a:highlight>
                  <a:srgbClr val="FFFFFF"/>
                </a:highlight>
                <a:latin typeface="Constantia" panose="02030602050306030303" pitchFamily="18" charset="0"/>
              </a:rPr>
              <a:t>Mean Squared Prediction Error/MSE = 1.0201</a:t>
            </a:r>
          </a:p>
          <a:p>
            <a:pPr marL="0" indent="0">
              <a:buNone/>
            </a:pPr>
            <a:endParaRPr lang="en-US" sz="2000" dirty="0">
              <a:solidFill>
                <a:srgbClr val="0D0D0D"/>
              </a:solidFill>
              <a:highlight>
                <a:srgbClr val="FFFFFF"/>
              </a:highlight>
              <a:latin typeface="Constantia" panose="02030602050306030303" pitchFamily="18" charset="0"/>
            </a:endParaRPr>
          </a:p>
          <a:p>
            <a:r>
              <a:rPr lang="en-US" sz="2000" dirty="0">
                <a:solidFill>
                  <a:srgbClr val="0D0D0D"/>
                </a:solidFill>
                <a:highlight>
                  <a:srgbClr val="FFFFFF"/>
                </a:highlight>
                <a:latin typeface="Constantia" panose="02030602050306030303" pitchFamily="18" charset="0"/>
              </a:rPr>
              <a:t>As MSPR is 2% more than MSE, MSE is not biased and shows very good prediction ability of the train model.</a:t>
            </a:r>
          </a:p>
          <a:p>
            <a:pPr marL="0" indent="0">
              <a:buNone/>
            </a:pPr>
            <a:endParaRPr lang="en-US" sz="2000" dirty="0">
              <a:solidFill>
                <a:srgbClr val="0D0D0D"/>
              </a:solidFill>
              <a:highlight>
                <a:srgbClr val="FFFFFF"/>
              </a:highlight>
              <a:latin typeface="Constantia" panose="02030602050306030303" pitchFamily="18" charset="0"/>
            </a:endParaRPr>
          </a:p>
          <a:p>
            <a:endParaRPr lang="en-US" sz="2000" dirty="0">
              <a:solidFill>
                <a:srgbClr val="0D0D0D"/>
              </a:solidFill>
              <a:highlight>
                <a:srgbClr val="FFFFFF"/>
              </a:highlight>
              <a:latin typeface="Constantia" panose="02030602050306030303" pitchFamily="18" charset="0"/>
            </a:endParaRPr>
          </a:p>
          <a:p>
            <a:endParaRPr lang="en-IN" sz="2000" dirty="0">
              <a:latin typeface="Constantia" panose="02030602050306030303" pitchFamily="18" charset="0"/>
            </a:endParaRPr>
          </a:p>
        </p:txBody>
      </p:sp>
      <p:sp>
        <p:nvSpPr>
          <p:cNvPr id="4" name="Title 1">
            <a:extLst>
              <a:ext uri="{FF2B5EF4-FFF2-40B4-BE49-F238E27FC236}">
                <a16:creationId xmlns:a16="http://schemas.microsoft.com/office/drawing/2014/main" id="{32335DAE-C1BC-9B68-C6C6-214D7E911F90}"/>
              </a:ext>
            </a:extLst>
          </p:cNvPr>
          <p:cNvSpPr txBox="1">
            <a:spLocks/>
          </p:cNvSpPr>
          <p:nvPr/>
        </p:nvSpPr>
        <p:spPr>
          <a:xfrm>
            <a:off x="838200" y="365126"/>
            <a:ext cx="10515600" cy="818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dirty="0">
                <a:latin typeface="Constantia" panose="02030602050306030303" pitchFamily="18" charset="0"/>
              </a:rPr>
              <a:t>DATA SPLITTING</a:t>
            </a:r>
          </a:p>
        </p:txBody>
      </p:sp>
      <p:pic>
        <p:nvPicPr>
          <p:cNvPr id="5" name="Content Placeholder 4">
            <a:extLst>
              <a:ext uri="{FF2B5EF4-FFF2-40B4-BE49-F238E27FC236}">
                <a16:creationId xmlns:a16="http://schemas.microsoft.com/office/drawing/2014/main" id="{EDEE0CB0-C45B-57FA-E5EE-57411BD96CF6}"/>
              </a:ext>
            </a:extLst>
          </p:cNvPr>
          <p:cNvPicPr>
            <a:picLocks noChangeAspect="1"/>
          </p:cNvPicPr>
          <p:nvPr/>
        </p:nvPicPr>
        <p:blipFill rotWithShape="1">
          <a:blip r:embed="rId2">
            <a:extLst>
              <a:ext uri="{28A0092B-C50C-407E-A947-70E740481C1C}">
                <a14:useLocalDpi xmlns:a14="http://schemas.microsoft.com/office/drawing/2010/main" val="0"/>
              </a:ext>
            </a:extLst>
          </a:blip>
          <a:srcRect l="26248" t="27797" r="29515" b="14281"/>
          <a:stretch/>
        </p:blipFill>
        <p:spPr>
          <a:xfrm>
            <a:off x="10875266" y="5707025"/>
            <a:ext cx="957068" cy="939876"/>
          </a:xfrm>
          <a:prstGeom prst="ellipse">
            <a:avLst/>
          </a:prstGeom>
        </p:spPr>
      </p:pic>
    </p:spTree>
    <p:extLst>
      <p:ext uri="{BB962C8B-B14F-4D97-AF65-F5344CB8AC3E}">
        <p14:creationId xmlns:p14="http://schemas.microsoft.com/office/powerpoint/2010/main" val="3278158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1556</Words>
  <Application>Microsoft Office PowerPoint</Application>
  <PresentationFormat>Widescreen</PresentationFormat>
  <Paragraphs>317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Constantia</vt:lpstr>
      <vt:lpstr>Stencil</vt:lpstr>
      <vt:lpstr>Office Theme</vt:lpstr>
      <vt:lpstr>PowerPoint Presentation</vt:lpstr>
      <vt:lpstr>INTRODUCTION</vt:lpstr>
      <vt:lpstr>DATA EXPLORATION</vt:lpstr>
      <vt:lpstr>DATA EXPLORATION</vt:lpstr>
      <vt:lpstr>DEPENDENT VARIABLE (Y) TRANSFORMATION</vt:lpstr>
      <vt:lpstr>EXCLUDING VARIABLE</vt:lpstr>
      <vt:lpstr>EXPECTATION FROM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RESALE-VALUE PREDICTION</dc:title>
  <dc:creator>Keerthana Goka</dc:creator>
  <cp:lastModifiedBy>Keerthana Goka</cp:lastModifiedBy>
  <cp:revision>9</cp:revision>
  <dcterms:created xsi:type="dcterms:W3CDTF">2024-04-28T02:44:20Z</dcterms:created>
  <dcterms:modified xsi:type="dcterms:W3CDTF">2024-04-29T21:24:01Z</dcterms:modified>
</cp:coreProperties>
</file>